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8" r:id="rId2"/>
    <p:sldId id="343" r:id="rId3"/>
    <p:sldId id="336" r:id="rId4"/>
    <p:sldId id="323" r:id="rId5"/>
    <p:sldId id="324" r:id="rId6"/>
    <p:sldId id="325" r:id="rId7"/>
    <p:sldId id="327" r:id="rId8"/>
    <p:sldId id="337" r:id="rId9"/>
    <p:sldId id="338" r:id="rId10"/>
    <p:sldId id="339" r:id="rId11"/>
    <p:sldId id="346" r:id="rId12"/>
    <p:sldId id="345" r:id="rId13"/>
    <p:sldId id="340" r:id="rId14"/>
    <p:sldId id="341" r:id="rId15"/>
    <p:sldId id="321" r:id="rId16"/>
    <p:sldId id="310" r:id="rId17"/>
    <p:sldId id="326" r:id="rId18"/>
    <p:sldId id="322" r:id="rId19"/>
    <p:sldId id="320" r:id="rId20"/>
    <p:sldId id="312" r:id="rId21"/>
    <p:sldId id="313" r:id="rId22"/>
    <p:sldId id="315" r:id="rId23"/>
    <p:sldId id="314" r:id="rId24"/>
    <p:sldId id="316" r:id="rId25"/>
    <p:sldId id="317" r:id="rId26"/>
    <p:sldId id="318" r:id="rId27"/>
    <p:sldId id="319" r:id="rId28"/>
    <p:sldId id="32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Schoolbook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DC7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08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A553594A-58FD-5845-8577-009846B75B94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5F153195-4FFF-6C4E-A25E-B3BC58EE0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88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59E85F6E-8445-4B42-9777-CD5681FD9A13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Lucida Sans Typewriter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5E47427-5BC6-A348-AFC5-EC2AF1D83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72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Typewriter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Typewriter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Typewriter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Typewriter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Typewriter"/>
        <a:ea typeface="ＭＳ Ｐゴシック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029BAC-A5BD-744D-A2A8-56798FADFDCF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C86153-DAA3-DE42-A78A-5076833BC285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Sans Typewriter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3355B7-3BA7-B841-891B-8B715D0D6D07}" type="slidenum">
              <a:rPr lang="en-US">
                <a:latin typeface="Lucida Sans Typewriter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Lucida Sans Typewriter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 i="1"/>
          </a:p>
        </p:txBody>
      </p:sp>
      <p:sp>
        <p:nvSpPr>
          <p:cNvPr id="6" name="Rectangle 5"/>
          <p:cNvSpPr/>
          <p:nvPr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7139B-6D76-D347-9FE3-C1D037A17437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38A3CC-8151-DB4E-8FE7-BD24D6627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97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BA51-3B6A-2A47-9EFD-FC3CAB07218B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0BCE-A745-8F4A-BB11-F47E44ECD9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255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F176-664A-B042-BE84-DD2286CE1637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7678-9EFC-A642-B7EC-D199E33D0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24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3168-BD30-FB4D-B051-E337FE55DC18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38FD-C5F6-5B4C-BC2F-CB3DDBA3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87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A4C2-6556-5440-99D3-03F3FA804715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8AF4-218F-964C-B229-C414992EA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998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C7A3-874F-8C4F-B41C-A96635E81722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3B79-8E36-3C43-8DFA-B6DAB0311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031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42F2-3544-1D42-8CE2-816553278B16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B707-A9B5-FB40-BD6D-6F6C5F0D7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8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335F-C204-994C-A0AA-EF6198B64D4A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0E87-5B01-7D40-9631-EA5D1286F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341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9095-FF1D-664D-B627-59974D0B7732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9174-B8D3-B346-9065-9B0F3F8B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350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E77C-36B9-324F-8CD7-A3134C8ECBFB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CABB-1382-5547-8903-6C0C54C36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740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5FE7-942C-5946-BD98-36AF66E3F0A2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EDF1-EF31-B544-8F47-8CE8560AC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14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AEE0-F2E5-8942-828F-2F977BF37596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9D20-305A-4841-87DA-B4BC68804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475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6FF1-8584-BA49-85D5-55EC9E43001C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3E8E-36AB-494C-AE24-E71431AE5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09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826B-ED10-C041-8416-3052D2ECB023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DBB3-9314-5D4E-9EA0-99C6C9DF5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8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49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8935-983C-ED41-A6F7-052E8AE3CDD0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CAEB-DE38-A34D-8ABE-22C7A7273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90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0451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ED9A-0640-9B41-9C0E-D0BCD01D94A8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CCC4-4FFC-0F40-8BD3-A10C22A38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09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B17E-1BA2-AC4B-BAFF-C90778FF4514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7A5E-91AB-554A-AB75-F17EEE324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3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060F-3872-164E-94C5-C0049111EFFB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D34F-B88D-A04F-9B56-A25E8F9F5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87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96F3-4447-854D-A3EB-5FE90E80A28C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6A43-491C-B242-A314-EFF8B5B01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665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3298-3816-074C-869D-15EA28CF1254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24E8-6B64-7E42-9B5F-D7851BABD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90613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noProof="1"/>
              <a:t>Click to edit Master text styles</a:t>
            </a:r>
          </a:p>
          <a:p>
            <a:pPr lvl="1"/>
            <a:r>
              <a:rPr noProof="1"/>
              <a:t>Second level</a:t>
            </a:r>
          </a:p>
          <a:p>
            <a:pPr lvl="2"/>
            <a:r>
              <a:rPr noProof="1"/>
              <a:t>Third level</a:t>
            </a:r>
          </a:p>
          <a:p>
            <a:pPr lvl="3"/>
            <a:r>
              <a:rPr noProof="1"/>
              <a:t>Fourth level</a:t>
            </a:r>
          </a:p>
          <a:p>
            <a:pPr lvl="4"/>
            <a:r>
              <a:rPr noProof="1"/>
              <a:t>Fifth level</a:t>
            </a:r>
            <a:endParaRPr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9E95EA5-5D80-EA4C-A465-9D0E9830BE3D}" type="datetimeFigureOut">
              <a:rPr lang="en-US"/>
              <a:pPr>
                <a:defRPr/>
              </a:pPr>
              <a:t>4/24/13</a:t>
            </a:fld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E9389F4B-6362-A64F-91FB-063C03B338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74" r:id="rId2"/>
    <p:sldLayoutId id="2147483675" r:id="rId3"/>
    <p:sldLayoutId id="214748369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5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143000"/>
            <a:ext cx="51915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CARBON ISOTOPES</a:t>
            </a:r>
          </a:p>
          <a:p>
            <a:endParaRPr lang="en-US" sz="4400" b="1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67" y="1447800"/>
            <a:ext cx="776561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THE PRINCIPAL PATHWAYS OF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AUTOTROPHIC CARBON ASSIMILATION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ARE ACCOMPANIED BY MARKED FRACTIONATION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OF THE STABLE CARBON ISOTOPES</a:t>
            </a:r>
          </a:p>
          <a:p>
            <a:pPr algn="ctr"/>
            <a:r>
              <a:rPr lang="en-US" sz="28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r>
              <a:rPr lang="en-US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C AND 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r>
              <a:rPr lang="en-US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C</a:t>
            </a:r>
            <a:endParaRPr lang="en-US" sz="28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598" y="4953000"/>
            <a:ext cx="8278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“AN AUTOTROPH IS  AN ORGANISM CAPABLE OF MAKING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 NUTRITIVE ORGANIC MOLECULES FROM INORGANIC SOURCES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 VIA PHOTOSYNTHESIS (INVOLVING LIGHT ENERGY) OR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 CHEMOSYTHESIS (INVOLVING CHEMICAL ENERGY)”</a:t>
            </a:r>
            <a:endParaRPr lang="en-US" sz="20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7732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4" name="Picture 4" descr="Cisoto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027"/>
            <a:ext cx="8077200" cy="637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684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352800"/>
            <a:ext cx="5697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  <a:latin typeface="Helvetica"/>
                <a:cs typeface="Helvetica"/>
              </a:rPr>
              <a:t>Crassulacean</a:t>
            </a:r>
            <a:r>
              <a:rPr lang="en-US" sz="2400" b="1" dirty="0">
                <a:solidFill>
                  <a:schemeClr val="bg2"/>
                </a:solidFill>
                <a:latin typeface="Helvetica"/>
                <a:cs typeface="Helvetica"/>
              </a:rPr>
              <a:t> Acid Metabolism (CAM</a:t>
            </a:r>
            <a:r>
              <a:rPr lang="en-US" sz="2400" b="1" dirty="0" smtClean="0">
                <a:solidFill>
                  <a:schemeClr val="bg2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Helvetica"/>
                <a:cs typeface="Helvetica"/>
              </a:rPr>
              <a:t>	 (brown and green algae) </a:t>
            </a:r>
            <a:endParaRPr lang="en-US" sz="2400" b="1" dirty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676400"/>
            <a:ext cx="7222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7302A"/>
                </a:solidFill>
                <a:latin typeface="Helvetica"/>
                <a:cs typeface="Helvetica"/>
              </a:rPr>
              <a:t>C3 organisms = plants such as beans, potatoes,</a:t>
            </a:r>
          </a:p>
          <a:p>
            <a:r>
              <a:rPr lang="en-US" sz="2400" b="1">
                <a:solidFill>
                  <a:srgbClr val="37302A"/>
                </a:solidFill>
                <a:latin typeface="Helvetica"/>
                <a:cs typeface="Helvetica"/>
              </a:rPr>
              <a:t>	</a:t>
            </a:r>
            <a:r>
              <a:rPr lang="en-US" sz="2400" b="1" smtClean="0">
                <a:solidFill>
                  <a:srgbClr val="37302A"/>
                </a:solidFill>
                <a:latin typeface="Helvetica"/>
                <a:cs typeface="Helvetica"/>
              </a:rPr>
              <a:t>		rice</a:t>
            </a:r>
            <a:r>
              <a:rPr lang="en-US" sz="2400" b="1" dirty="0" smtClean="0">
                <a:solidFill>
                  <a:srgbClr val="37302A"/>
                </a:solidFill>
                <a:latin typeface="Helvetica"/>
                <a:cs typeface="Helvetica"/>
              </a:rPr>
              <a:t>, wheat</a:t>
            </a:r>
            <a:endParaRPr lang="en-US" sz="2400" b="1" dirty="0">
              <a:solidFill>
                <a:srgbClr val="37302A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948535"/>
            <a:ext cx="414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7302A"/>
                </a:solidFill>
                <a:latin typeface="Helvetica"/>
                <a:cs typeface="Helvetica"/>
              </a:rPr>
              <a:t>C4 organisms = trees, corn</a:t>
            </a:r>
            <a:endParaRPr lang="en-US" sz="2400" b="1" dirty="0">
              <a:solidFill>
                <a:srgbClr val="37302A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0868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Schlidowski 19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" y="-76200"/>
            <a:ext cx="9242062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70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n fraction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583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3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962400"/>
            <a:ext cx="8382000" cy="2514600"/>
          </a:xfrm>
          <a:prstGeom prst="rect">
            <a:avLst/>
          </a:prstGeom>
          <a:gradFill flip="none" rotWithShape="1">
            <a:gsLst>
              <a:gs pos="20000">
                <a:srgbClr val="003C9E"/>
              </a:gs>
              <a:gs pos="100000">
                <a:schemeClr val="tx2">
                  <a:lumMod val="40000"/>
                  <a:lumOff val="60000"/>
                </a:schemeClr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762000" y="5257800"/>
            <a:ext cx="5105400" cy="1219200"/>
          </a:xfrm>
          <a:custGeom>
            <a:avLst/>
            <a:gdLst>
              <a:gd name="connsiteX0" fmla="*/ 34725 w 3877519"/>
              <a:gd name="connsiteY0" fmla="*/ 381964 h 1284790"/>
              <a:gd name="connsiteX1" fmla="*/ 2673752 w 3877519"/>
              <a:gd name="connsiteY1" fmla="*/ 370390 h 1284790"/>
              <a:gd name="connsiteX2" fmla="*/ 2997844 w 3877519"/>
              <a:gd name="connsiteY2" fmla="*/ 347240 h 1284790"/>
              <a:gd name="connsiteX3" fmla="*/ 3333509 w 3877519"/>
              <a:gd name="connsiteY3" fmla="*/ 266218 h 1284790"/>
              <a:gd name="connsiteX4" fmla="*/ 3576578 w 3877519"/>
              <a:gd name="connsiteY4" fmla="*/ 138896 h 1284790"/>
              <a:gd name="connsiteX5" fmla="*/ 3877519 w 3877519"/>
              <a:gd name="connsiteY5" fmla="*/ 0 h 1284790"/>
              <a:gd name="connsiteX6" fmla="*/ 3877519 w 3877519"/>
              <a:gd name="connsiteY6" fmla="*/ 1284790 h 1284790"/>
              <a:gd name="connsiteX7" fmla="*/ 0 w 3877519"/>
              <a:gd name="connsiteY7" fmla="*/ 1273215 h 1284790"/>
              <a:gd name="connsiteX8" fmla="*/ 34725 w 3877519"/>
              <a:gd name="connsiteY8" fmla="*/ 381964 h 128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7519" h="1284790">
                <a:moveTo>
                  <a:pt x="34725" y="381964"/>
                </a:moveTo>
                <a:lnTo>
                  <a:pt x="2673752" y="370390"/>
                </a:lnTo>
                <a:lnTo>
                  <a:pt x="2997844" y="347240"/>
                </a:lnTo>
                <a:lnTo>
                  <a:pt x="3333509" y="266218"/>
                </a:lnTo>
                <a:lnTo>
                  <a:pt x="3576578" y="138896"/>
                </a:lnTo>
                <a:lnTo>
                  <a:pt x="3877519" y="0"/>
                </a:lnTo>
                <a:lnTo>
                  <a:pt x="3877519" y="1284790"/>
                </a:lnTo>
                <a:lnTo>
                  <a:pt x="0" y="1273215"/>
                </a:lnTo>
                <a:lnTo>
                  <a:pt x="34725" y="381964"/>
                </a:lnTo>
                <a:close/>
              </a:path>
            </a:pathLst>
          </a:custGeom>
          <a:gradFill>
            <a:gsLst>
              <a:gs pos="56000">
                <a:schemeClr val="tx1">
                  <a:lumMod val="95000"/>
                  <a:lumOff val="5000"/>
                </a:schemeClr>
              </a:gs>
              <a:gs pos="21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62000" y="4540250"/>
            <a:ext cx="8382000" cy="2362200"/>
          </a:xfrm>
          <a:custGeom>
            <a:avLst/>
            <a:gdLst>
              <a:gd name="connsiteX0" fmla="*/ 0 w 8032376"/>
              <a:gd name="connsiteY0" fmla="*/ 2268071 h 2268071"/>
              <a:gd name="connsiteX1" fmla="*/ 0 w 8032376"/>
              <a:gd name="connsiteY1" fmla="*/ 1792942 h 2268071"/>
              <a:gd name="connsiteX2" fmla="*/ 977152 w 8032376"/>
              <a:gd name="connsiteY2" fmla="*/ 1792942 h 2268071"/>
              <a:gd name="connsiteX3" fmla="*/ 1353670 w 8032376"/>
              <a:gd name="connsiteY3" fmla="*/ 1775012 h 2268071"/>
              <a:gd name="connsiteX4" fmla="*/ 1703294 w 8032376"/>
              <a:gd name="connsiteY4" fmla="*/ 1766047 h 2268071"/>
              <a:gd name="connsiteX5" fmla="*/ 2097741 w 8032376"/>
              <a:gd name="connsiteY5" fmla="*/ 1712259 h 2268071"/>
              <a:gd name="connsiteX6" fmla="*/ 2393576 w 8032376"/>
              <a:gd name="connsiteY6" fmla="*/ 1649506 h 2268071"/>
              <a:gd name="connsiteX7" fmla="*/ 2554941 w 8032376"/>
              <a:gd name="connsiteY7" fmla="*/ 1577789 h 2268071"/>
              <a:gd name="connsiteX8" fmla="*/ 2886635 w 8032376"/>
              <a:gd name="connsiteY8" fmla="*/ 1416424 h 2268071"/>
              <a:gd name="connsiteX9" fmla="*/ 3101788 w 8032376"/>
              <a:gd name="connsiteY9" fmla="*/ 1299883 h 2268071"/>
              <a:gd name="connsiteX10" fmla="*/ 3290047 w 8032376"/>
              <a:gd name="connsiteY10" fmla="*/ 1174377 h 2268071"/>
              <a:gd name="connsiteX11" fmla="*/ 3532094 w 8032376"/>
              <a:gd name="connsiteY11" fmla="*/ 1030942 h 2268071"/>
              <a:gd name="connsiteX12" fmla="*/ 3774141 w 8032376"/>
              <a:gd name="connsiteY12" fmla="*/ 896471 h 2268071"/>
              <a:gd name="connsiteX13" fmla="*/ 3989294 w 8032376"/>
              <a:gd name="connsiteY13" fmla="*/ 753036 h 2268071"/>
              <a:gd name="connsiteX14" fmla="*/ 4231341 w 8032376"/>
              <a:gd name="connsiteY14" fmla="*/ 645459 h 2268071"/>
              <a:gd name="connsiteX15" fmla="*/ 4634752 w 8032376"/>
              <a:gd name="connsiteY15" fmla="*/ 493059 h 2268071"/>
              <a:gd name="connsiteX16" fmla="*/ 4984376 w 8032376"/>
              <a:gd name="connsiteY16" fmla="*/ 367553 h 2268071"/>
              <a:gd name="connsiteX17" fmla="*/ 5307105 w 8032376"/>
              <a:gd name="connsiteY17" fmla="*/ 268942 h 2268071"/>
              <a:gd name="connsiteX18" fmla="*/ 5665694 w 8032376"/>
              <a:gd name="connsiteY18" fmla="*/ 206189 h 2268071"/>
              <a:gd name="connsiteX19" fmla="*/ 5979458 w 8032376"/>
              <a:gd name="connsiteY19" fmla="*/ 152400 h 2268071"/>
              <a:gd name="connsiteX20" fmla="*/ 6373905 w 8032376"/>
              <a:gd name="connsiteY20" fmla="*/ 107577 h 2268071"/>
              <a:gd name="connsiteX21" fmla="*/ 6929717 w 8032376"/>
              <a:gd name="connsiteY21" fmla="*/ 53789 h 2268071"/>
              <a:gd name="connsiteX22" fmla="*/ 7324164 w 8032376"/>
              <a:gd name="connsiteY22" fmla="*/ 35859 h 2268071"/>
              <a:gd name="connsiteX23" fmla="*/ 7637929 w 8032376"/>
              <a:gd name="connsiteY23" fmla="*/ 0 h 2268071"/>
              <a:gd name="connsiteX24" fmla="*/ 8032376 w 8032376"/>
              <a:gd name="connsiteY24" fmla="*/ 0 h 2268071"/>
              <a:gd name="connsiteX0" fmla="*/ 0 w 7637929"/>
              <a:gd name="connsiteY0" fmla="*/ 2268071 h 2590800"/>
              <a:gd name="connsiteX1" fmla="*/ 0 w 7637929"/>
              <a:gd name="connsiteY1" fmla="*/ 1792942 h 2590800"/>
              <a:gd name="connsiteX2" fmla="*/ 977152 w 7637929"/>
              <a:gd name="connsiteY2" fmla="*/ 1792942 h 2590800"/>
              <a:gd name="connsiteX3" fmla="*/ 1353670 w 7637929"/>
              <a:gd name="connsiteY3" fmla="*/ 1775012 h 2590800"/>
              <a:gd name="connsiteX4" fmla="*/ 1703294 w 7637929"/>
              <a:gd name="connsiteY4" fmla="*/ 1766047 h 2590800"/>
              <a:gd name="connsiteX5" fmla="*/ 2097741 w 7637929"/>
              <a:gd name="connsiteY5" fmla="*/ 1712259 h 2590800"/>
              <a:gd name="connsiteX6" fmla="*/ 2393576 w 7637929"/>
              <a:gd name="connsiteY6" fmla="*/ 1649506 h 2590800"/>
              <a:gd name="connsiteX7" fmla="*/ 2554941 w 7637929"/>
              <a:gd name="connsiteY7" fmla="*/ 1577789 h 2590800"/>
              <a:gd name="connsiteX8" fmla="*/ 2886635 w 7637929"/>
              <a:gd name="connsiteY8" fmla="*/ 1416424 h 2590800"/>
              <a:gd name="connsiteX9" fmla="*/ 3101788 w 7637929"/>
              <a:gd name="connsiteY9" fmla="*/ 1299883 h 2590800"/>
              <a:gd name="connsiteX10" fmla="*/ 3290047 w 7637929"/>
              <a:gd name="connsiteY10" fmla="*/ 1174377 h 2590800"/>
              <a:gd name="connsiteX11" fmla="*/ 3532094 w 7637929"/>
              <a:gd name="connsiteY11" fmla="*/ 1030942 h 2590800"/>
              <a:gd name="connsiteX12" fmla="*/ 3774141 w 7637929"/>
              <a:gd name="connsiteY12" fmla="*/ 896471 h 2590800"/>
              <a:gd name="connsiteX13" fmla="*/ 3989294 w 7637929"/>
              <a:gd name="connsiteY13" fmla="*/ 753036 h 2590800"/>
              <a:gd name="connsiteX14" fmla="*/ 4231341 w 7637929"/>
              <a:gd name="connsiteY14" fmla="*/ 645459 h 2590800"/>
              <a:gd name="connsiteX15" fmla="*/ 4634752 w 7637929"/>
              <a:gd name="connsiteY15" fmla="*/ 493059 h 2590800"/>
              <a:gd name="connsiteX16" fmla="*/ 4984376 w 7637929"/>
              <a:gd name="connsiteY16" fmla="*/ 367553 h 2590800"/>
              <a:gd name="connsiteX17" fmla="*/ 5307105 w 7637929"/>
              <a:gd name="connsiteY17" fmla="*/ 268942 h 2590800"/>
              <a:gd name="connsiteX18" fmla="*/ 5665694 w 7637929"/>
              <a:gd name="connsiteY18" fmla="*/ 206189 h 2590800"/>
              <a:gd name="connsiteX19" fmla="*/ 5979458 w 7637929"/>
              <a:gd name="connsiteY19" fmla="*/ 152400 h 2590800"/>
              <a:gd name="connsiteX20" fmla="*/ 6373905 w 7637929"/>
              <a:gd name="connsiteY20" fmla="*/ 107577 h 2590800"/>
              <a:gd name="connsiteX21" fmla="*/ 6929717 w 7637929"/>
              <a:gd name="connsiteY21" fmla="*/ 53789 h 2590800"/>
              <a:gd name="connsiteX22" fmla="*/ 7324164 w 7637929"/>
              <a:gd name="connsiteY22" fmla="*/ 35859 h 2590800"/>
              <a:gd name="connsiteX23" fmla="*/ 7637929 w 7637929"/>
              <a:gd name="connsiteY23" fmla="*/ 0 h 2590800"/>
              <a:gd name="connsiteX24" fmla="*/ 7620000 w 7637929"/>
              <a:gd name="connsiteY24" fmla="*/ 2590800 h 2590800"/>
              <a:gd name="connsiteX0" fmla="*/ 0 w 7637929"/>
              <a:gd name="connsiteY0" fmla="*/ 2268071 h 2590800"/>
              <a:gd name="connsiteX1" fmla="*/ 26895 w 7637929"/>
              <a:gd name="connsiteY1" fmla="*/ 2241175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0 w 7637929"/>
              <a:gd name="connsiteY0" fmla="*/ 2268071 h 2590800"/>
              <a:gd name="connsiteX1" fmla="*/ 381001 w 7637929"/>
              <a:gd name="connsiteY1" fmla="*/ 2285999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0 w 7637929"/>
              <a:gd name="connsiteY0" fmla="*/ 2268071 h 2590800"/>
              <a:gd name="connsiteX1" fmla="*/ 1 w 7637929"/>
              <a:gd name="connsiteY1" fmla="*/ 2209799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7620001 w 7637929"/>
              <a:gd name="connsiteY0" fmla="*/ 2209799 h 2590800"/>
              <a:gd name="connsiteX1" fmla="*/ 1 w 7637929"/>
              <a:gd name="connsiteY1" fmla="*/ 2209799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3989294 w 7637929"/>
              <a:gd name="connsiteY14" fmla="*/ 753036 h 2229223"/>
              <a:gd name="connsiteX15" fmla="*/ 4231341 w 7637929"/>
              <a:gd name="connsiteY15" fmla="*/ 645459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20001 w 7637929"/>
              <a:gd name="connsiteY25" fmla="*/ 2209799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3989294 w 7637929"/>
              <a:gd name="connsiteY14" fmla="*/ 753036 h 2229223"/>
              <a:gd name="connsiteX15" fmla="*/ 4231341 w 7637929"/>
              <a:gd name="connsiteY15" fmla="*/ 645459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231341 w 7637929"/>
              <a:gd name="connsiteY15" fmla="*/ 645459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99372 w 7637929"/>
              <a:gd name="connsiteY17" fmla="*/ 317250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99372 w 7637929"/>
              <a:gd name="connsiteY17" fmla="*/ 317250 h 2229223"/>
              <a:gd name="connsiteX18" fmla="*/ 5307105 w 7637929"/>
              <a:gd name="connsiteY18" fmla="*/ 268942 h 2229223"/>
              <a:gd name="connsiteX19" fmla="*/ 5693729 w 7637929"/>
              <a:gd name="connsiteY19" fmla="*/ 173430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99372 w 7637929"/>
              <a:gd name="connsiteY17" fmla="*/ 317250 h 2229223"/>
              <a:gd name="connsiteX18" fmla="*/ 5277115 w 7637929"/>
              <a:gd name="connsiteY18" fmla="*/ 245340 h 2229223"/>
              <a:gd name="connsiteX19" fmla="*/ 5693729 w 7637929"/>
              <a:gd name="connsiteY19" fmla="*/ 173430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7929" h="2229223">
                <a:moveTo>
                  <a:pt x="7620001" y="2209799"/>
                </a:moveTo>
                <a:cubicBezTo>
                  <a:pt x="7620001" y="2190375"/>
                  <a:pt x="1" y="2229223"/>
                  <a:pt x="1" y="2209799"/>
                </a:cubicBezTo>
                <a:cubicBezTo>
                  <a:pt x="1" y="2070847"/>
                  <a:pt x="0" y="1931894"/>
                  <a:pt x="0" y="1792942"/>
                </a:cubicBezTo>
                <a:lnTo>
                  <a:pt x="977152" y="1792942"/>
                </a:lnTo>
                <a:lnTo>
                  <a:pt x="1353670" y="1775012"/>
                </a:lnTo>
                <a:lnTo>
                  <a:pt x="1703294" y="1766047"/>
                </a:lnTo>
                <a:lnTo>
                  <a:pt x="2097741" y="1712259"/>
                </a:lnTo>
                <a:lnTo>
                  <a:pt x="2393576" y="1649506"/>
                </a:lnTo>
                <a:lnTo>
                  <a:pt x="2554941" y="1577789"/>
                </a:lnTo>
                <a:lnTo>
                  <a:pt x="2886635" y="1416424"/>
                </a:lnTo>
                <a:lnTo>
                  <a:pt x="3101788" y="1299883"/>
                </a:lnTo>
                <a:lnTo>
                  <a:pt x="3290047" y="1174377"/>
                </a:lnTo>
                <a:lnTo>
                  <a:pt x="3532094" y="1030942"/>
                </a:lnTo>
                <a:lnTo>
                  <a:pt x="3774141" y="896471"/>
                </a:lnTo>
                <a:lnTo>
                  <a:pt x="4027272" y="748713"/>
                </a:lnTo>
                <a:lnTo>
                  <a:pt x="4305015" y="604892"/>
                </a:lnTo>
                <a:lnTo>
                  <a:pt x="4652193" y="461071"/>
                </a:lnTo>
                <a:lnTo>
                  <a:pt x="4999372" y="317250"/>
                </a:lnTo>
                <a:lnTo>
                  <a:pt x="5277115" y="245340"/>
                </a:lnTo>
                <a:lnTo>
                  <a:pt x="5693729" y="173430"/>
                </a:lnTo>
                <a:lnTo>
                  <a:pt x="5979458" y="152400"/>
                </a:lnTo>
                <a:lnTo>
                  <a:pt x="6373905" y="107577"/>
                </a:lnTo>
                <a:lnTo>
                  <a:pt x="6929717" y="53789"/>
                </a:lnTo>
                <a:lnTo>
                  <a:pt x="7324164" y="35859"/>
                </a:lnTo>
                <a:lnTo>
                  <a:pt x="7637929" y="0"/>
                </a:lnTo>
                <a:lnTo>
                  <a:pt x="7637929" y="2186921"/>
                </a:lnTo>
              </a:path>
            </a:pathLst>
          </a:custGeom>
          <a:solidFill>
            <a:srgbClr val="B566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152400"/>
            <a:ext cx="71628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cap="all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pPr>
              <a:defRPr/>
            </a:pPr>
            <a:r>
              <a:rPr lang="en-US" sz="4000" b="1" smtClean="0">
                <a:solidFill>
                  <a:srgbClr val="003C9E"/>
                </a:solidFill>
              </a:rPr>
              <a:t>Isotope Basics  </a:t>
            </a:r>
            <a:endParaRPr lang="en-US" sz="4000" b="1" dirty="0">
              <a:solidFill>
                <a:srgbClr val="003C9E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3425" y="0"/>
            <a:ext cx="84138" cy="6858000"/>
          </a:xfrm>
          <a:prstGeom prst="rect">
            <a:avLst/>
          </a:prstGeom>
          <a:solidFill>
            <a:srgbClr val="04A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100">
              <a:solidFill>
                <a:srgbClr val="080808"/>
              </a:solidFill>
              <a:latin typeface="Verdan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66516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100" dirty="0">
              <a:solidFill>
                <a:srgbClr val="080808"/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0600" y="1600200"/>
            <a:ext cx="81534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600" dirty="0">
              <a:latin typeface="+mn-lt"/>
              <a:ea typeface="+mn-ea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6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1600200" y="5791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</a:t>
            </a:r>
            <a:r>
              <a:rPr lang="en-US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4419600" y="4953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37"/>
          <p:cNvSpPr txBox="1">
            <a:spLocks noChangeArrowheads="1"/>
          </p:cNvSpPr>
          <p:nvPr/>
        </p:nvSpPr>
        <p:spPr bwMode="auto">
          <a:xfrm>
            <a:off x="2743200" y="50292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3657600" y="51054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4876800" y="4495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3200400" y="4114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143000" y="5257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45"/>
          <p:cNvSpPr txBox="1">
            <a:spLocks noChangeArrowheads="1"/>
          </p:cNvSpPr>
          <p:nvPr/>
        </p:nvSpPr>
        <p:spPr bwMode="auto">
          <a:xfrm>
            <a:off x="838200" y="4800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C</a:t>
            </a:r>
            <a:r>
              <a:rPr lang="en-US" sz="1400" b="1" baseline="30000">
                <a:solidFill>
                  <a:srgbClr val="C00000"/>
                </a:solidFill>
              </a:rPr>
              <a:t>13</a:t>
            </a:r>
            <a:endParaRPr lang="en-US" sz="1400" b="1" baseline="30000">
              <a:solidFill>
                <a:schemeClr val="bg1"/>
              </a:solidFill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2362200" y="571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4038600" y="4419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C</a:t>
            </a:r>
            <a:r>
              <a:rPr lang="en-US" sz="1400" b="1" baseline="30000" dirty="0">
                <a:solidFill>
                  <a:srgbClr val="C00000"/>
                </a:solidFill>
              </a:rPr>
              <a:t>13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581400" y="60928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/>
              <a:t>Burial of organic carbon </a:t>
            </a:r>
            <a:endParaRPr lang="en-US" sz="1200"/>
          </a:p>
        </p:txBody>
      </p:sp>
      <p:sp>
        <p:nvSpPr>
          <p:cNvPr id="23" name="Curved Down Arrow 22"/>
          <p:cNvSpPr/>
          <p:nvPr/>
        </p:nvSpPr>
        <p:spPr>
          <a:xfrm rot="10800000" flipV="1">
            <a:off x="3505200" y="5791200"/>
            <a:ext cx="685800" cy="304800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56"/>
          <p:cNvSpPr txBox="1">
            <a:spLocks noChangeArrowheads="1"/>
          </p:cNvSpPr>
          <p:nvPr/>
        </p:nvSpPr>
        <p:spPr bwMode="auto">
          <a:xfrm>
            <a:off x="5715000" y="4495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</a:t>
            </a:r>
            <a:r>
              <a:rPr lang="en-US" baseline="30000">
                <a:solidFill>
                  <a:srgbClr val="C00000"/>
                </a:solidFill>
              </a:rPr>
              <a:t>13</a:t>
            </a:r>
            <a:r>
              <a:rPr lang="en-US" baseline="30000">
                <a:solidFill>
                  <a:schemeClr val="bg1"/>
                </a:solidFill>
              </a:rPr>
              <a:t>/12</a:t>
            </a:r>
            <a:r>
              <a:rPr lang="en-US" sz="1400">
                <a:solidFill>
                  <a:schemeClr val="bg1"/>
                </a:solidFill>
              </a:rPr>
              <a:t>O</a:t>
            </a:r>
            <a:r>
              <a:rPr lang="en-US" sz="1400" baseline="-25000">
                <a:solidFill>
                  <a:schemeClr val="bg1"/>
                </a:solidFill>
              </a:rPr>
              <a:t>3</a:t>
            </a:r>
            <a:r>
              <a:rPr lang="en-US" sz="1400" baseline="30000">
                <a:solidFill>
                  <a:schemeClr val="bg1"/>
                </a:solidFill>
              </a:rPr>
              <a:t>2-</a:t>
            </a:r>
          </a:p>
        </p:txBody>
      </p:sp>
      <p:pic>
        <p:nvPicPr>
          <p:cNvPr id="25" name="Picture 9" descr="http://image1.masterfile.com/em_w/04/23/60/400-04236095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2" t="57143" r="2438" b="1091"/>
          <a:stretch>
            <a:fillRect/>
          </a:stretch>
        </p:blipFill>
        <p:spPr bwMode="auto">
          <a:xfrm>
            <a:off x="6629400" y="44196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8"/>
          <p:cNvSpPr txBox="1">
            <a:spLocks noChangeArrowheads="1"/>
          </p:cNvSpPr>
          <p:nvPr/>
        </p:nvSpPr>
        <p:spPr bwMode="auto">
          <a:xfrm>
            <a:off x="6477000" y="4876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CaCO</a:t>
            </a:r>
            <a:r>
              <a:rPr lang="en-US" sz="1400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7172325" y="444817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Ca</a:t>
            </a:r>
            <a:r>
              <a:rPr lang="en-US" sz="1400" baseline="30000">
                <a:solidFill>
                  <a:schemeClr val="bg1"/>
                </a:solidFill>
              </a:rPr>
              <a:t>2+</a:t>
            </a:r>
          </a:p>
        </p:txBody>
      </p:sp>
      <p:sp>
        <p:nvSpPr>
          <p:cNvPr id="28" name="Curved Down Arrow 27"/>
          <p:cNvSpPr/>
          <p:nvPr/>
        </p:nvSpPr>
        <p:spPr>
          <a:xfrm>
            <a:off x="6210300" y="4314825"/>
            <a:ext cx="457200" cy="200025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H="1">
            <a:off x="6915150" y="4295775"/>
            <a:ext cx="457200" cy="200025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62"/>
          <p:cNvSpPr txBox="1">
            <a:spLocks noChangeArrowheads="1"/>
          </p:cNvSpPr>
          <p:nvPr/>
        </p:nvSpPr>
        <p:spPr bwMode="auto">
          <a:xfrm>
            <a:off x="1981200" y="5181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1" name="TextBox 63"/>
          <p:cNvSpPr txBox="1">
            <a:spLocks noChangeArrowheads="1"/>
          </p:cNvSpPr>
          <p:nvPr/>
        </p:nvSpPr>
        <p:spPr bwMode="auto">
          <a:xfrm>
            <a:off x="4267200" y="40386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baseline="300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2" name="TextBox 64"/>
          <p:cNvSpPr txBox="1">
            <a:spLocks noChangeArrowheads="1"/>
          </p:cNvSpPr>
          <p:nvPr/>
        </p:nvSpPr>
        <p:spPr bwMode="auto">
          <a:xfrm>
            <a:off x="5257800" y="4038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C</a:t>
            </a:r>
            <a:r>
              <a:rPr lang="en-US" sz="1400" b="1" baseline="30000">
                <a:solidFill>
                  <a:srgbClr val="C00000"/>
                </a:solidFill>
              </a:rPr>
              <a:t>13</a:t>
            </a:r>
            <a:endParaRPr lang="en-US" sz="1400" b="1" baseline="30000">
              <a:solidFill>
                <a:schemeClr val="bg1"/>
              </a:solidFill>
            </a:endParaRPr>
          </a:p>
        </p:txBody>
      </p:sp>
      <p:sp>
        <p:nvSpPr>
          <p:cNvPr id="33" name="TextBox 65"/>
          <p:cNvSpPr txBox="1">
            <a:spLocks noChangeArrowheads="1"/>
          </p:cNvSpPr>
          <p:nvPr/>
        </p:nvSpPr>
        <p:spPr bwMode="auto">
          <a:xfrm>
            <a:off x="2438400" y="4572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</a:t>
            </a:r>
            <a:r>
              <a:rPr lang="en-US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4" name="TextBox 66"/>
          <p:cNvSpPr txBox="1">
            <a:spLocks noChangeArrowheads="1"/>
          </p:cNvSpPr>
          <p:nvPr/>
        </p:nvSpPr>
        <p:spPr bwMode="auto">
          <a:xfrm>
            <a:off x="2895600" y="6019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762000" y="613886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Anoxic/Dysoxic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 flipH="1">
            <a:off x="1752600" y="4724400"/>
            <a:ext cx="152400" cy="10668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" name="Picture 10" descr="http://4.bp.blogspot.com/-kUs2GcLcYhY/TbHVS--VceI/AAAAAAAAAFo/JVMjOHOZS4U/s400/plankt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>
            <a:fillRect/>
          </a:stretch>
        </p:blipFill>
        <p:spPr bwMode="auto">
          <a:xfrm>
            <a:off x="1295400" y="3962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rved Down Arrow 38"/>
          <p:cNvSpPr/>
          <p:nvPr/>
        </p:nvSpPr>
        <p:spPr>
          <a:xfrm rot="13067494" flipV="1">
            <a:off x="2387600" y="4229100"/>
            <a:ext cx="457200" cy="241300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22"/>
          <p:cNvSpPr txBox="1">
            <a:spLocks noChangeArrowheads="1"/>
          </p:cNvSpPr>
          <p:nvPr/>
        </p:nvSpPr>
        <p:spPr bwMode="auto">
          <a:xfrm>
            <a:off x="6064250" y="5157788"/>
            <a:ext cx="152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/>
              <a:t>Carbonate precipitation</a:t>
            </a:r>
            <a:endParaRPr lang="en-US" sz="1200"/>
          </a:p>
        </p:txBody>
      </p:sp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5943600" y="3624263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/>
              <a:t>Inorganic C Pool</a:t>
            </a:r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1066800" y="3624263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/>
              <a:t>Organic C Pool</a:t>
            </a:r>
          </a:p>
        </p:txBody>
      </p:sp>
      <p:sp>
        <p:nvSpPr>
          <p:cNvPr id="43" name="Left-Right Arrow 42"/>
          <p:cNvSpPr/>
          <p:nvPr/>
        </p:nvSpPr>
        <p:spPr>
          <a:xfrm>
            <a:off x="2849563" y="3657600"/>
            <a:ext cx="2971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0" y="1410831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Steady-state, non-equilibrium carbon isotope fractionation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between the Total Dissolved Carbon (TDC) in the shallow and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deep ocean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due to high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biological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activity in the near-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surface photic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zone of the ocean. Photosynthesizing organisms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preferentially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incorporate </a:t>
            </a:r>
            <a:r>
              <a:rPr lang="en-US" sz="20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C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in their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tissues</a:t>
            </a:r>
          </a:p>
          <a:p>
            <a:endParaRPr lang="en-US" sz="20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-7620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962400"/>
            <a:ext cx="8382000" cy="2514600"/>
          </a:xfrm>
          <a:prstGeom prst="rect">
            <a:avLst/>
          </a:prstGeom>
          <a:gradFill flip="none" rotWithShape="1">
            <a:gsLst>
              <a:gs pos="20000">
                <a:srgbClr val="003C9E"/>
              </a:gs>
              <a:gs pos="100000">
                <a:schemeClr val="tx2">
                  <a:lumMod val="40000"/>
                  <a:lumOff val="60000"/>
                </a:schemeClr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762000" y="5257800"/>
            <a:ext cx="5105400" cy="1219200"/>
          </a:xfrm>
          <a:custGeom>
            <a:avLst/>
            <a:gdLst>
              <a:gd name="connsiteX0" fmla="*/ 34725 w 3877519"/>
              <a:gd name="connsiteY0" fmla="*/ 381964 h 1284790"/>
              <a:gd name="connsiteX1" fmla="*/ 2673752 w 3877519"/>
              <a:gd name="connsiteY1" fmla="*/ 370390 h 1284790"/>
              <a:gd name="connsiteX2" fmla="*/ 2997844 w 3877519"/>
              <a:gd name="connsiteY2" fmla="*/ 347240 h 1284790"/>
              <a:gd name="connsiteX3" fmla="*/ 3333509 w 3877519"/>
              <a:gd name="connsiteY3" fmla="*/ 266218 h 1284790"/>
              <a:gd name="connsiteX4" fmla="*/ 3576578 w 3877519"/>
              <a:gd name="connsiteY4" fmla="*/ 138896 h 1284790"/>
              <a:gd name="connsiteX5" fmla="*/ 3877519 w 3877519"/>
              <a:gd name="connsiteY5" fmla="*/ 0 h 1284790"/>
              <a:gd name="connsiteX6" fmla="*/ 3877519 w 3877519"/>
              <a:gd name="connsiteY6" fmla="*/ 1284790 h 1284790"/>
              <a:gd name="connsiteX7" fmla="*/ 0 w 3877519"/>
              <a:gd name="connsiteY7" fmla="*/ 1273215 h 1284790"/>
              <a:gd name="connsiteX8" fmla="*/ 34725 w 3877519"/>
              <a:gd name="connsiteY8" fmla="*/ 381964 h 128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7519" h="1284790">
                <a:moveTo>
                  <a:pt x="34725" y="381964"/>
                </a:moveTo>
                <a:lnTo>
                  <a:pt x="2673752" y="370390"/>
                </a:lnTo>
                <a:lnTo>
                  <a:pt x="2997844" y="347240"/>
                </a:lnTo>
                <a:lnTo>
                  <a:pt x="3333509" y="266218"/>
                </a:lnTo>
                <a:lnTo>
                  <a:pt x="3576578" y="138896"/>
                </a:lnTo>
                <a:lnTo>
                  <a:pt x="3877519" y="0"/>
                </a:lnTo>
                <a:lnTo>
                  <a:pt x="3877519" y="1284790"/>
                </a:lnTo>
                <a:lnTo>
                  <a:pt x="0" y="1273215"/>
                </a:lnTo>
                <a:lnTo>
                  <a:pt x="34725" y="381964"/>
                </a:lnTo>
                <a:close/>
              </a:path>
            </a:pathLst>
          </a:custGeom>
          <a:gradFill>
            <a:gsLst>
              <a:gs pos="56000">
                <a:schemeClr val="tx1">
                  <a:lumMod val="95000"/>
                  <a:lumOff val="5000"/>
                </a:schemeClr>
              </a:gs>
              <a:gs pos="21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62000" y="4540250"/>
            <a:ext cx="8382000" cy="2362200"/>
          </a:xfrm>
          <a:custGeom>
            <a:avLst/>
            <a:gdLst>
              <a:gd name="connsiteX0" fmla="*/ 0 w 8032376"/>
              <a:gd name="connsiteY0" fmla="*/ 2268071 h 2268071"/>
              <a:gd name="connsiteX1" fmla="*/ 0 w 8032376"/>
              <a:gd name="connsiteY1" fmla="*/ 1792942 h 2268071"/>
              <a:gd name="connsiteX2" fmla="*/ 977152 w 8032376"/>
              <a:gd name="connsiteY2" fmla="*/ 1792942 h 2268071"/>
              <a:gd name="connsiteX3" fmla="*/ 1353670 w 8032376"/>
              <a:gd name="connsiteY3" fmla="*/ 1775012 h 2268071"/>
              <a:gd name="connsiteX4" fmla="*/ 1703294 w 8032376"/>
              <a:gd name="connsiteY4" fmla="*/ 1766047 h 2268071"/>
              <a:gd name="connsiteX5" fmla="*/ 2097741 w 8032376"/>
              <a:gd name="connsiteY5" fmla="*/ 1712259 h 2268071"/>
              <a:gd name="connsiteX6" fmla="*/ 2393576 w 8032376"/>
              <a:gd name="connsiteY6" fmla="*/ 1649506 h 2268071"/>
              <a:gd name="connsiteX7" fmla="*/ 2554941 w 8032376"/>
              <a:gd name="connsiteY7" fmla="*/ 1577789 h 2268071"/>
              <a:gd name="connsiteX8" fmla="*/ 2886635 w 8032376"/>
              <a:gd name="connsiteY8" fmla="*/ 1416424 h 2268071"/>
              <a:gd name="connsiteX9" fmla="*/ 3101788 w 8032376"/>
              <a:gd name="connsiteY9" fmla="*/ 1299883 h 2268071"/>
              <a:gd name="connsiteX10" fmla="*/ 3290047 w 8032376"/>
              <a:gd name="connsiteY10" fmla="*/ 1174377 h 2268071"/>
              <a:gd name="connsiteX11" fmla="*/ 3532094 w 8032376"/>
              <a:gd name="connsiteY11" fmla="*/ 1030942 h 2268071"/>
              <a:gd name="connsiteX12" fmla="*/ 3774141 w 8032376"/>
              <a:gd name="connsiteY12" fmla="*/ 896471 h 2268071"/>
              <a:gd name="connsiteX13" fmla="*/ 3989294 w 8032376"/>
              <a:gd name="connsiteY13" fmla="*/ 753036 h 2268071"/>
              <a:gd name="connsiteX14" fmla="*/ 4231341 w 8032376"/>
              <a:gd name="connsiteY14" fmla="*/ 645459 h 2268071"/>
              <a:gd name="connsiteX15" fmla="*/ 4634752 w 8032376"/>
              <a:gd name="connsiteY15" fmla="*/ 493059 h 2268071"/>
              <a:gd name="connsiteX16" fmla="*/ 4984376 w 8032376"/>
              <a:gd name="connsiteY16" fmla="*/ 367553 h 2268071"/>
              <a:gd name="connsiteX17" fmla="*/ 5307105 w 8032376"/>
              <a:gd name="connsiteY17" fmla="*/ 268942 h 2268071"/>
              <a:gd name="connsiteX18" fmla="*/ 5665694 w 8032376"/>
              <a:gd name="connsiteY18" fmla="*/ 206189 h 2268071"/>
              <a:gd name="connsiteX19" fmla="*/ 5979458 w 8032376"/>
              <a:gd name="connsiteY19" fmla="*/ 152400 h 2268071"/>
              <a:gd name="connsiteX20" fmla="*/ 6373905 w 8032376"/>
              <a:gd name="connsiteY20" fmla="*/ 107577 h 2268071"/>
              <a:gd name="connsiteX21" fmla="*/ 6929717 w 8032376"/>
              <a:gd name="connsiteY21" fmla="*/ 53789 h 2268071"/>
              <a:gd name="connsiteX22" fmla="*/ 7324164 w 8032376"/>
              <a:gd name="connsiteY22" fmla="*/ 35859 h 2268071"/>
              <a:gd name="connsiteX23" fmla="*/ 7637929 w 8032376"/>
              <a:gd name="connsiteY23" fmla="*/ 0 h 2268071"/>
              <a:gd name="connsiteX24" fmla="*/ 8032376 w 8032376"/>
              <a:gd name="connsiteY24" fmla="*/ 0 h 2268071"/>
              <a:gd name="connsiteX0" fmla="*/ 0 w 7637929"/>
              <a:gd name="connsiteY0" fmla="*/ 2268071 h 2590800"/>
              <a:gd name="connsiteX1" fmla="*/ 0 w 7637929"/>
              <a:gd name="connsiteY1" fmla="*/ 1792942 h 2590800"/>
              <a:gd name="connsiteX2" fmla="*/ 977152 w 7637929"/>
              <a:gd name="connsiteY2" fmla="*/ 1792942 h 2590800"/>
              <a:gd name="connsiteX3" fmla="*/ 1353670 w 7637929"/>
              <a:gd name="connsiteY3" fmla="*/ 1775012 h 2590800"/>
              <a:gd name="connsiteX4" fmla="*/ 1703294 w 7637929"/>
              <a:gd name="connsiteY4" fmla="*/ 1766047 h 2590800"/>
              <a:gd name="connsiteX5" fmla="*/ 2097741 w 7637929"/>
              <a:gd name="connsiteY5" fmla="*/ 1712259 h 2590800"/>
              <a:gd name="connsiteX6" fmla="*/ 2393576 w 7637929"/>
              <a:gd name="connsiteY6" fmla="*/ 1649506 h 2590800"/>
              <a:gd name="connsiteX7" fmla="*/ 2554941 w 7637929"/>
              <a:gd name="connsiteY7" fmla="*/ 1577789 h 2590800"/>
              <a:gd name="connsiteX8" fmla="*/ 2886635 w 7637929"/>
              <a:gd name="connsiteY8" fmla="*/ 1416424 h 2590800"/>
              <a:gd name="connsiteX9" fmla="*/ 3101788 w 7637929"/>
              <a:gd name="connsiteY9" fmla="*/ 1299883 h 2590800"/>
              <a:gd name="connsiteX10" fmla="*/ 3290047 w 7637929"/>
              <a:gd name="connsiteY10" fmla="*/ 1174377 h 2590800"/>
              <a:gd name="connsiteX11" fmla="*/ 3532094 w 7637929"/>
              <a:gd name="connsiteY11" fmla="*/ 1030942 h 2590800"/>
              <a:gd name="connsiteX12" fmla="*/ 3774141 w 7637929"/>
              <a:gd name="connsiteY12" fmla="*/ 896471 h 2590800"/>
              <a:gd name="connsiteX13" fmla="*/ 3989294 w 7637929"/>
              <a:gd name="connsiteY13" fmla="*/ 753036 h 2590800"/>
              <a:gd name="connsiteX14" fmla="*/ 4231341 w 7637929"/>
              <a:gd name="connsiteY14" fmla="*/ 645459 h 2590800"/>
              <a:gd name="connsiteX15" fmla="*/ 4634752 w 7637929"/>
              <a:gd name="connsiteY15" fmla="*/ 493059 h 2590800"/>
              <a:gd name="connsiteX16" fmla="*/ 4984376 w 7637929"/>
              <a:gd name="connsiteY16" fmla="*/ 367553 h 2590800"/>
              <a:gd name="connsiteX17" fmla="*/ 5307105 w 7637929"/>
              <a:gd name="connsiteY17" fmla="*/ 268942 h 2590800"/>
              <a:gd name="connsiteX18" fmla="*/ 5665694 w 7637929"/>
              <a:gd name="connsiteY18" fmla="*/ 206189 h 2590800"/>
              <a:gd name="connsiteX19" fmla="*/ 5979458 w 7637929"/>
              <a:gd name="connsiteY19" fmla="*/ 152400 h 2590800"/>
              <a:gd name="connsiteX20" fmla="*/ 6373905 w 7637929"/>
              <a:gd name="connsiteY20" fmla="*/ 107577 h 2590800"/>
              <a:gd name="connsiteX21" fmla="*/ 6929717 w 7637929"/>
              <a:gd name="connsiteY21" fmla="*/ 53789 h 2590800"/>
              <a:gd name="connsiteX22" fmla="*/ 7324164 w 7637929"/>
              <a:gd name="connsiteY22" fmla="*/ 35859 h 2590800"/>
              <a:gd name="connsiteX23" fmla="*/ 7637929 w 7637929"/>
              <a:gd name="connsiteY23" fmla="*/ 0 h 2590800"/>
              <a:gd name="connsiteX24" fmla="*/ 7620000 w 7637929"/>
              <a:gd name="connsiteY24" fmla="*/ 2590800 h 2590800"/>
              <a:gd name="connsiteX0" fmla="*/ 0 w 7637929"/>
              <a:gd name="connsiteY0" fmla="*/ 2268071 h 2590800"/>
              <a:gd name="connsiteX1" fmla="*/ 26895 w 7637929"/>
              <a:gd name="connsiteY1" fmla="*/ 2241175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0 w 7637929"/>
              <a:gd name="connsiteY0" fmla="*/ 2268071 h 2590800"/>
              <a:gd name="connsiteX1" fmla="*/ 381001 w 7637929"/>
              <a:gd name="connsiteY1" fmla="*/ 2285999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0 w 7637929"/>
              <a:gd name="connsiteY0" fmla="*/ 2268071 h 2590800"/>
              <a:gd name="connsiteX1" fmla="*/ 1 w 7637929"/>
              <a:gd name="connsiteY1" fmla="*/ 2209799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7620001 w 7637929"/>
              <a:gd name="connsiteY0" fmla="*/ 2209799 h 2590800"/>
              <a:gd name="connsiteX1" fmla="*/ 1 w 7637929"/>
              <a:gd name="connsiteY1" fmla="*/ 2209799 h 2590800"/>
              <a:gd name="connsiteX2" fmla="*/ 0 w 7637929"/>
              <a:gd name="connsiteY2" fmla="*/ 1792942 h 2590800"/>
              <a:gd name="connsiteX3" fmla="*/ 977152 w 7637929"/>
              <a:gd name="connsiteY3" fmla="*/ 1792942 h 2590800"/>
              <a:gd name="connsiteX4" fmla="*/ 1353670 w 7637929"/>
              <a:gd name="connsiteY4" fmla="*/ 1775012 h 2590800"/>
              <a:gd name="connsiteX5" fmla="*/ 1703294 w 7637929"/>
              <a:gd name="connsiteY5" fmla="*/ 1766047 h 2590800"/>
              <a:gd name="connsiteX6" fmla="*/ 2097741 w 7637929"/>
              <a:gd name="connsiteY6" fmla="*/ 1712259 h 2590800"/>
              <a:gd name="connsiteX7" fmla="*/ 2393576 w 7637929"/>
              <a:gd name="connsiteY7" fmla="*/ 1649506 h 2590800"/>
              <a:gd name="connsiteX8" fmla="*/ 2554941 w 7637929"/>
              <a:gd name="connsiteY8" fmla="*/ 1577789 h 2590800"/>
              <a:gd name="connsiteX9" fmla="*/ 2886635 w 7637929"/>
              <a:gd name="connsiteY9" fmla="*/ 1416424 h 2590800"/>
              <a:gd name="connsiteX10" fmla="*/ 3101788 w 7637929"/>
              <a:gd name="connsiteY10" fmla="*/ 1299883 h 2590800"/>
              <a:gd name="connsiteX11" fmla="*/ 3290047 w 7637929"/>
              <a:gd name="connsiteY11" fmla="*/ 1174377 h 2590800"/>
              <a:gd name="connsiteX12" fmla="*/ 3532094 w 7637929"/>
              <a:gd name="connsiteY12" fmla="*/ 1030942 h 2590800"/>
              <a:gd name="connsiteX13" fmla="*/ 3774141 w 7637929"/>
              <a:gd name="connsiteY13" fmla="*/ 896471 h 2590800"/>
              <a:gd name="connsiteX14" fmla="*/ 3989294 w 7637929"/>
              <a:gd name="connsiteY14" fmla="*/ 753036 h 2590800"/>
              <a:gd name="connsiteX15" fmla="*/ 4231341 w 7637929"/>
              <a:gd name="connsiteY15" fmla="*/ 645459 h 2590800"/>
              <a:gd name="connsiteX16" fmla="*/ 4634752 w 7637929"/>
              <a:gd name="connsiteY16" fmla="*/ 493059 h 2590800"/>
              <a:gd name="connsiteX17" fmla="*/ 4984376 w 7637929"/>
              <a:gd name="connsiteY17" fmla="*/ 367553 h 2590800"/>
              <a:gd name="connsiteX18" fmla="*/ 5307105 w 7637929"/>
              <a:gd name="connsiteY18" fmla="*/ 268942 h 2590800"/>
              <a:gd name="connsiteX19" fmla="*/ 5665694 w 7637929"/>
              <a:gd name="connsiteY19" fmla="*/ 206189 h 2590800"/>
              <a:gd name="connsiteX20" fmla="*/ 5979458 w 7637929"/>
              <a:gd name="connsiteY20" fmla="*/ 152400 h 2590800"/>
              <a:gd name="connsiteX21" fmla="*/ 6373905 w 7637929"/>
              <a:gd name="connsiteY21" fmla="*/ 107577 h 2590800"/>
              <a:gd name="connsiteX22" fmla="*/ 6929717 w 7637929"/>
              <a:gd name="connsiteY22" fmla="*/ 53789 h 2590800"/>
              <a:gd name="connsiteX23" fmla="*/ 7324164 w 7637929"/>
              <a:gd name="connsiteY23" fmla="*/ 35859 h 2590800"/>
              <a:gd name="connsiteX24" fmla="*/ 7637929 w 7637929"/>
              <a:gd name="connsiteY24" fmla="*/ 0 h 2590800"/>
              <a:gd name="connsiteX25" fmla="*/ 7620000 w 7637929"/>
              <a:gd name="connsiteY25" fmla="*/ 2590800 h 2590800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3989294 w 7637929"/>
              <a:gd name="connsiteY14" fmla="*/ 753036 h 2229223"/>
              <a:gd name="connsiteX15" fmla="*/ 4231341 w 7637929"/>
              <a:gd name="connsiteY15" fmla="*/ 645459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20001 w 7637929"/>
              <a:gd name="connsiteY25" fmla="*/ 2209799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3989294 w 7637929"/>
              <a:gd name="connsiteY14" fmla="*/ 753036 h 2229223"/>
              <a:gd name="connsiteX15" fmla="*/ 4231341 w 7637929"/>
              <a:gd name="connsiteY15" fmla="*/ 645459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231341 w 7637929"/>
              <a:gd name="connsiteY15" fmla="*/ 645459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34752 w 7637929"/>
              <a:gd name="connsiteY16" fmla="*/ 493059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84376 w 7637929"/>
              <a:gd name="connsiteY17" fmla="*/ 367553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99372 w 7637929"/>
              <a:gd name="connsiteY17" fmla="*/ 317250 h 2229223"/>
              <a:gd name="connsiteX18" fmla="*/ 5307105 w 7637929"/>
              <a:gd name="connsiteY18" fmla="*/ 268942 h 2229223"/>
              <a:gd name="connsiteX19" fmla="*/ 5665694 w 7637929"/>
              <a:gd name="connsiteY19" fmla="*/ 206189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99372 w 7637929"/>
              <a:gd name="connsiteY17" fmla="*/ 317250 h 2229223"/>
              <a:gd name="connsiteX18" fmla="*/ 5307105 w 7637929"/>
              <a:gd name="connsiteY18" fmla="*/ 268942 h 2229223"/>
              <a:gd name="connsiteX19" fmla="*/ 5693729 w 7637929"/>
              <a:gd name="connsiteY19" fmla="*/ 173430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  <a:gd name="connsiteX0" fmla="*/ 7620001 w 7637929"/>
              <a:gd name="connsiteY0" fmla="*/ 2209799 h 2229223"/>
              <a:gd name="connsiteX1" fmla="*/ 1 w 7637929"/>
              <a:gd name="connsiteY1" fmla="*/ 2209799 h 2229223"/>
              <a:gd name="connsiteX2" fmla="*/ 0 w 7637929"/>
              <a:gd name="connsiteY2" fmla="*/ 1792942 h 2229223"/>
              <a:gd name="connsiteX3" fmla="*/ 977152 w 7637929"/>
              <a:gd name="connsiteY3" fmla="*/ 1792942 h 2229223"/>
              <a:gd name="connsiteX4" fmla="*/ 1353670 w 7637929"/>
              <a:gd name="connsiteY4" fmla="*/ 1775012 h 2229223"/>
              <a:gd name="connsiteX5" fmla="*/ 1703294 w 7637929"/>
              <a:gd name="connsiteY5" fmla="*/ 1766047 h 2229223"/>
              <a:gd name="connsiteX6" fmla="*/ 2097741 w 7637929"/>
              <a:gd name="connsiteY6" fmla="*/ 1712259 h 2229223"/>
              <a:gd name="connsiteX7" fmla="*/ 2393576 w 7637929"/>
              <a:gd name="connsiteY7" fmla="*/ 1649506 h 2229223"/>
              <a:gd name="connsiteX8" fmla="*/ 2554941 w 7637929"/>
              <a:gd name="connsiteY8" fmla="*/ 1577789 h 2229223"/>
              <a:gd name="connsiteX9" fmla="*/ 2886635 w 7637929"/>
              <a:gd name="connsiteY9" fmla="*/ 1416424 h 2229223"/>
              <a:gd name="connsiteX10" fmla="*/ 3101788 w 7637929"/>
              <a:gd name="connsiteY10" fmla="*/ 1299883 h 2229223"/>
              <a:gd name="connsiteX11" fmla="*/ 3290047 w 7637929"/>
              <a:gd name="connsiteY11" fmla="*/ 1174377 h 2229223"/>
              <a:gd name="connsiteX12" fmla="*/ 3532094 w 7637929"/>
              <a:gd name="connsiteY12" fmla="*/ 1030942 h 2229223"/>
              <a:gd name="connsiteX13" fmla="*/ 3774141 w 7637929"/>
              <a:gd name="connsiteY13" fmla="*/ 896471 h 2229223"/>
              <a:gd name="connsiteX14" fmla="*/ 4027272 w 7637929"/>
              <a:gd name="connsiteY14" fmla="*/ 748713 h 2229223"/>
              <a:gd name="connsiteX15" fmla="*/ 4305015 w 7637929"/>
              <a:gd name="connsiteY15" fmla="*/ 604892 h 2229223"/>
              <a:gd name="connsiteX16" fmla="*/ 4652193 w 7637929"/>
              <a:gd name="connsiteY16" fmla="*/ 461071 h 2229223"/>
              <a:gd name="connsiteX17" fmla="*/ 4999372 w 7637929"/>
              <a:gd name="connsiteY17" fmla="*/ 317250 h 2229223"/>
              <a:gd name="connsiteX18" fmla="*/ 5277115 w 7637929"/>
              <a:gd name="connsiteY18" fmla="*/ 245340 h 2229223"/>
              <a:gd name="connsiteX19" fmla="*/ 5693729 w 7637929"/>
              <a:gd name="connsiteY19" fmla="*/ 173430 h 2229223"/>
              <a:gd name="connsiteX20" fmla="*/ 5979458 w 7637929"/>
              <a:gd name="connsiteY20" fmla="*/ 152400 h 2229223"/>
              <a:gd name="connsiteX21" fmla="*/ 6373905 w 7637929"/>
              <a:gd name="connsiteY21" fmla="*/ 107577 h 2229223"/>
              <a:gd name="connsiteX22" fmla="*/ 6929717 w 7637929"/>
              <a:gd name="connsiteY22" fmla="*/ 53789 h 2229223"/>
              <a:gd name="connsiteX23" fmla="*/ 7324164 w 7637929"/>
              <a:gd name="connsiteY23" fmla="*/ 35859 h 2229223"/>
              <a:gd name="connsiteX24" fmla="*/ 7637929 w 7637929"/>
              <a:gd name="connsiteY24" fmla="*/ 0 h 2229223"/>
              <a:gd name="connsiteX25" fmla="*/ 7637929 w 7637929"/>
              <a:gd name="connsiteY25" fmla="*/ 2186921 h 222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7929" h="2229223">
                <a:moveTo>
                  <a:pt x="7620001" y="2209799"/>
                </a:moveTo>
                <a:cubicBezTo>
                  <a:pt x="7620001" y="2190375"/>
                  <a:pt x="1" y="2229223"/>
                  <a:pt x="1" y="2209799"/>
                </a:cubicBezTo>
                <a:cubicBezTo>
                  <a:pt x="1" y="2070847"/>
                  <a:pt x="0" y="1931894"/>
                  <a:pt x="0" y="1792942"/>
                </a:cubicBezTo>
                <a:lnTo>
                  <a:pt x="977152" y="1792942"/>
                </a:lnTo>
                <a:lnTo>
                  <a:pt x="1353670" y="1775012"/>
                </a:lnTo>
                <a:lnTo>
                  <a:pt x="1703294" y="1766047"/>
                </a:lnTo>
                <a:lnTo>
                  <a:pt x="2097741" y="1712259"/>
                </a:lnTo>
                <a:lnTo>
                  <a:pt x="2393576" y="1649506"/>
                </a:lnTo>
                <a:lnTo>
                  <a:pt x="2554941" y="1577789"/>
                </a:lnTo>
                <a:lnTo>
                  <a:pt x="2886635" y="1416424"/>
                </a:lnTo>
                <a:lnTo>
                  <a:pt x="3101788" y="1299883"/>
                </a:lnTo>
                <a:lnTo>
                  <a:pt x="3290047" y="1174377"/>
                </a:lnTo>
                <a:lnTo>
                  <a:pt x="3532094" y="1030942"/>
                </a:lnTo>
                <a:lnTo>
                  <a:pt x="3774141" y="896471"/>
                </a:lnTo>
                <a:lnTo>
                  <a:pt x="4027272" y="748713"/>
                </a:lnTo>
                <a:lnTo>
                  <a:pt x="4305015" y="604892"/>
                </a:lnTo>
                <a:lnTo>
                  <a:pt x="4652193" y="461071"/>
                </a:lnTo>
                <a:lnTo>
                  <a:pt x="4999372" y="317250"/>
                </a:lnTo>
                <a:lnTo>
                  <a:pt x="5277115" y="245340"/>
                </a:lnTo>
                <a:lnTo>
                  <a:pt x="5693729" y="173430"/>
                </a:lnTo>
                <a:lnTo>
                  <a:pt x="5979458" y="152400"/>
                </a:lnTo>
                <a:lnTo>
                  <a:pt x="6373905" y="107577"/>
                </a:lnTo>
                <a:lnTo>
                  <a:pt x="6929717" y="53789"/>
                </a:lnTo>
                <a:lnTo>
                  <a:pt x="7324164" y="35859"/>
                </a:lnTo>
                <a:lnTo>
                  <a:pt x="7637929" y="0"/>
                </a:lnTo>
                <a:lnTo>
                  <a:pt x="7637929" y="2186921"/>
                </a:lnTo>
              </a:path>
            </a:pathLst>
          </a:custGeom>
          <a:solidFill>
            <a:srgbClr val="B566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152400"/>
            <a:ext cx="71628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cap="all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pPr>
              <a:defRPr/>
            </a:pPr>
            <a:r>
              <a:rPr lang="en-US" sz="4000" b="1" smtClean="0">
                <a:solidFill>
                  <a:srgbClr val="003C9E"/>
                </a:solidFill>
              </a:rPr>
              <a:t>Isotope Basics  </a:t>
            </a:r>
            <a:endParaRPr lang="en-US" sz="4000" b="1" dirty="0">
              <a:solidFill>
                <a:srgbClr val="003C9E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3425" y="0"/>
            <a:ext cx="84138" cy="6858000"/>
          </a:xfrm>
          <a:prstGeom prst="rect">
            <a:avLst/>
          </a:prstGeom>
          <a:solidFill>
            <a:srgbClr val="04A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100">
              <a:solidFill>
                <a:srgbClr val="080808"/>
              </a:solidFill>
              <a:latin typeface="Verdana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003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100">
              <a:solidFill>
                <a:srgbClr val="080808"/>
              </a:solidFill>
              <a:latin typeface="Verdan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2763" y="0"/>
            <a:ext cx="1524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100" dirty="0">
              <a:solidFill>
                <a:srgbClr val="080808"/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0600" y="1600200"/>
            <a:ext cx="81534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600" dirty="0">
              <a:latin typeface="+mn-lt"/>
              <a:ea typeface="+mn-ea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6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1600200" y="5791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</a:t>
            </a:r>
            <a:r>
              <a:rPr lang="en-US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4419600" y="4953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37"/>
          <p:cNvSpPr txBox="1">
            <a:spLocks noChangeArrowheads="1"/>
          </p:cNvSpPr>
          <p:nvPr/>
        </p:nvSpPr>
        <p:spPr bwMode="auto">
          <a:xfrm>
            <a:off x="2743200" y="50292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3657600" y="51054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4876800" y="4495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3200400" y="4114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1143000" y="5257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45"/>
          <p:cNvSpPr txBox="1">
            <a:spLocks noChangeArrowheads="1"/>
          </p:cNvSpPr>
          <p:nvPr/>
        </p:nvSpPr>
        <p:spPr bwMode="auto">
          <a:xfrm>
            <a:off x="838200" y="4800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C</a:t>
            </a:r>
            <a:r>
              <a:rPr lang="en-US" sz="1400" b="1" baseline="30000">
                <a:solidFill>
                  <a:srgbClr val="C00000"/>
                </a:solidFill>
              </a:rPr>
              <a:t>13</a:t>
            </a:r>
            <a:endParaRPr lang="en-US" sz="1400" b="1" baseline="30000">
              <a:solidFill>
                <a:schemeClr val="bg1"/>
              </a:solidFill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2362200" y="571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4038600" y="4419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C</a:t>
            </a:r>
            <a:r>
              <a:rPr lang="en-US" sz="1400" b="1" baseline="30000" dirty="0">
                <a:solidFill>
                  <a:srgbClr val="C00000"/>
                </a:solidFill>
              </a:rPr>
              <a:t>13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581400" y="60928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/>
              <a:t>Burial of organic carbon </a:t>
            </a:r>
            <a:endParaRPr lang="en-US" sz="1200"/>
          </a:p>
        </p:txBody>
      </p:sp>
      <p:sp>
        <p:nvSpPr>
          <p:cNvPr id="23" name="Curved Down Arrow 22"/>
          <p:cNvSpPr/>
          <p:nvPr/>
        </p:nvSpPr>
        <p:spPr>
          <a:xfrm rot="10800000" flipV="1">
            <a:off x="3505200" y="5791200"/>
            <a:ext cx="685800" cy="304800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56"/>
          <p:cNvSpPr txBox="1">
            <a:spLocks noChangeArrowheads="1"/>
          </p:cNvSpPr>
          <p:nvPr/>
        </p:nvSpPr>
        <p:spPr bwMode="auto">
          <a:xfrm>
            <a:off x="5715000" y="4495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</a:t>
            </a:r>
            <a:r>
              <a:rPr lang="en-US" baseline="30000">
                <a:solidFill>
                  <a:srgbClr val="C00000"/>
                </a:solidFill>
              </a:rPr>
              <a:t>13</a:t>
            </a:r>
            <a:r>
              <a:rPr lang="en-US" baseline="30000">
                <a:solidFill>
                  <a:schemeClr val="bg1"/>
                </a:solidFill>
              </a:rPr>
              <a:t>/12</a:t>
            </a:r>
            <a:r>
              <a:rPr lang="en-US" sz="1400">
                <a:solidFill>
                  <a:schemeClr val="bg1"/>
                </a:solidFill>
              </a:rPr>
              <a:t>O</a:t>
            </a:r>
            <a:r>
              <a:rPr lang="en-US" sz="1400" baseline="-25000">
                <a:solidFill>
                  <a:schemeClr val="bg1"/>
                </a:solidFill>
              </a:rPr>
              <a:t>3</a:t>
            </a:r>
            <a:r>
              <a:rPr lang="en-US" sz="1400" baseline="30000">
                <a:solidFill>
                  <a:schemeClr val="bg1"/>
                </a:solidFill>
              </a:rPr>
              <a:t>2-</a:t>
            </a:r>
          </a:p>
        </p:txBody>
      </p:sp>
      <p:pic>
        <p:nvPicPr>
          <p:cNvPr id="25" name="Picture 9" descr="http://image1.masterfile.com/em_w/04/23/60/400-04236095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2" t="57143" r="2438" b="1091"/>
          <a:stretch>
            <a:fillRect/>
          </a:stretch>
        </p:blipFill>
        <p:spPr bwMode="auto">
          <a:xfrm>
            <a:off x="6629400" y="44196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8"/>
          <p:cNvSpPr txBox="1">
            <a:spLocks noChangeArrowheads="1"/>
          </p:cNvSpPr>
          <p:nvPr/>
        </p:nvSpPr>
        <p:spPr bwMode="auto">
          <a:xfrm>
            <a:off x="6477000" y="48768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CaCO</a:t>
            </a:r>
            <a:r>
              <a:rPr lang="en-US" sz="1400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7172325" y="444817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Ca</a:t>
            </a:r>
            <a:r>
              <a:rPr lang="en-US" sz="1400" baseline="30000">
                <a:solidFill>
                  <a:schemeClr val="bg1"/>
                </a:solidFill>
              </a:rPr>
              <a:t>2+</a:t>
            </a:r>
          </a:p>
        </p:txBody>
      </p:sp>
      <p:sp>
        <p:nvSpPr>
          <p:cNvPr id="28" name="Curved Down Arrow 27"/>
          <p:cNvSpPr/>
          <p:nvPr/>
        </p:nvSpPr>
        <p:spPr>
          <a:xfrm>
            <a:off x="6210300" y="4314825"/>
            <a:ext cx="457200" cy="200025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H="1">
            <a:off x="6915150" y="4295775"/>
            <a:ext cx="457200" cy="200025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62"/>
          <p:cNvSpPr txBox="1">
            <a:spLocks noChangeArrowheads="1"/>
          </p:cNvSpPr>
          <p:nvPr/>
        </p:nvSpPr>
        <p:spPr bwMode="auto">
          <a:xfrm>
            <a:off x="1981200" y="5181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1" name="TextBox 63"/>
          <p:cNvSpPr txBox="1">
            <a:spLocks noChangeArrowheads="1"/>
          </p:cNvSpPr>
          <p:nvPr/>
        </p:nvSpPr>
        <p:spPr bwMode="auto">
          <a:xfrm>
            <a:off x="4267200" y="40386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baseline="300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2" name="TextBox 64"/>
          <p:cNvSpPr txBox="1">
            <a:spLocks noChangeArrowheads="1"/>
          </p:cNvSpPr>
          <p:nvPr/>
        </p:nvSpPr>
        <p:spPr bwMode="auto">
          <a:xfrm>
            <a:off x="5257800" y="4038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C</a:t>
            </a:r>
            <a:r>
              <a:rPr lang="en-US" sz="1400" b="1" baseline="30000">
                <a:solidFill>
                  <a:srgbClr val="C00000"/>
                </a:solidFill>
              </a:rPr>
              <a:t>13</a:t>
            </a:r>
            <a:endParaRPr lang="en-US" sz="1400" b="1" baseline="30000">
              <a:solidFill>
                <a:schemeClr val="bg1"/>
              </a:solidFill>
            </a:endParaRPr>
          </a:p>
        </p:txBody>
      </p:sp>
      <p:sp>
        <p:nvSpPr>
          <p:cNvPr id="33" name="TextBox 65"/>
          <p:cNvSpPr txBox="1">
            <a:spLocks noChangeArrowheads="1"/>
          </p:cNvSpPr>
          <p:nvPr/>
        </p:nvSpPr>
        <p:spPr bwMode="auto">
          <a:xfrm>
            <a:off x="2438400" y="4572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</a:t>
            </a:r>
            <a:r>
              <a:rPr lang="en-US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4" name="TextBox 66"/>
          <p:cNvSpPr txBox="1">
            <a:spLocks noChangeArrowheads="1"/>
          </p:cNvSpPr>
          <p:nvPr/>
        </p:nvSpPr>
        <p:spPr bwMode="auto">
          <a:xfrm>
            <a:off x="2895600" y="6019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C</a:t>
            </a:r>
            <a:r>
              <a:rPr lang="en-US" sz="1400" baseline="30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62000" y="613886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Anoxic/Dysoxic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flipH="1">
            <a:off x="1752600" y="4724400"/>
            <a:ext cx="152400" cy="10668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0" descr="http://4.bp.blogspot.com/-kUs2GcLcYhY/TbHVS--VceI/AAAAAAAAAFo/JVMjOHOZS4U/s400/plankt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>
            <a:fillRect/>
          </a:stretch>
        </p:blipFill>
        <p:spPr bwMode="auto">
          <a:xfrm>
            <a:off x="1295400" y="3962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urved Down Arrow 37"/>
          <p:cNvSpPr/>
          <p:nvPr/>
        </p:nvSpPr>
        <p:spPr>
          <a:xfrm rot="13067494" flipV="1">
            <a:off x="2387600" y="4229100"/>
            <a:ext cx="457200" cy="241300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6064250" y="5157788"/>
            <a:ext cx="152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/>
              <a:t>Carbonate precipitation</a:t>
            </a:r>
            <a:endParaRPr lang="en-US" sz="1200"/>
          </a:p>
        </p:txBody>
      </p:sp>
      <p:sp>
        <p:nvSpPr>
          <p:cNvPr id="40" name="TextBox 22"/>
          <p:cNvSpPr txBox="1">
            <a:spLocks noChangeArrowheads="1"/>
          </p:cNvSpPr>
          <p:nvPr/>
        </p:nvSpPr>
        <p:spPr bwMode="auto">
          <a:xfrm>
            <a:off x="5943600" y="3624263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/>
              <a:t>Inorganic C Pool</a:t>
            </a:r>
          </a:p>
        </p:txBody>
      </p:sp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1066800" y="3624263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/>
              <a:t>Organic C Pool</a:t>
            </a:r>
          </a:p>
        </p:txBody>
      </p:sp>
      <p:sp>
        <p:nvSpPr>
          <p:cNvPr id="42" name="Left-Right Arrow 41"/>
          <p:cNvSpPr/>
          <p:nvPr/>
        </p:nvSpPr>
        <p:spPr>
          <a:xfrm>
            <a:off x="2849563" y="3657600"/>
            <a:ext cx="2971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0" y="8382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Steady-state, non-equilibrium carbon isotope fractionation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between the Total Dissolved Carbon (TDC) in the shallow and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deep ocean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due to high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biological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activity in the near-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surface photic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zone of the ocean. Photosynthesizing organisms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preferentially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incorporate </a:t>
            </a:r>
            <a:r>
              <a:rPr lang="en-US" sz="20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C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in their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tissues</a:t>
            </a:r>
          </a:p>
          <a:p>
            <a:endParaRPr lang="en-US" sz="20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This leaves more </a:t>
            </a:r>
            <a:r>
              <a:rPr lang="en-US" sz="20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C in the remaining water (surface) and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a greater amount of </a:t>
            </a:r>
            <a:r>
              <a:rPr lang="en-US" sz="20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C in the bottom deposits (1-2%)</a:t>
            </a:r>
            <a:endParaRPr lang="en-US" sz="20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-7620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00"/>
                </a:solidFill>
              </a:rPr>
              <a:t>Residence 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00"/>
                </a:solidFill>
              </a:rPr>
              <a:t>&amp; reservoirs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989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447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14" y="304800"/>
            <a:ext cx="928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Helvetica"/>
                <a:cs typeface="Helvetica"/>
              </a:rPr>
              <a:t>Size and </a:t>
            </a:r>
            <a:r>
              <a:rPr lang="en-US" sz="2800" b="1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baseline="30000" dirty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r>
              <a:rPr lang="en-US" sz="2800" b="1" dirty="0">
                <a:solidFill>
                  <a:srgbClr val="000000"/>
                </a:solidFill>
                <a:latin typeface="Helvetica"/>
                <a:cs typeface="Helvetica"/>
              </a:rPr>
              <a:t>C (</a:t>
            </a:r>
            <a:r>
              <a:rPr lang="en-US" sz="2800" b="1" dirty="0" err="1">
                <a:solidFill>
                  <a:srgbClr val="000000"/>
                </a:solidFill>
                <a:latin typeface="Helvetica"/>
                <a:cs typeface="Helvetica"/>
              </a:rPr>
              <a:t>vs</a:t>
            </a:r>
            <a:r>
              <a:rPr lang="en-US" sz="2800" b="1" dirty="0">
                <a:solidFill>
                  <a:srgbClr val="000000"/>
                </a:solidFill>
                <a:latin typeface="Helvetica"/>
                <a:cs typeface="Helvetica"/>
              </a:rPr>
              <a:t> PDB) of Earth’s Carbon Reservoirs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952" y="6019800"/>
            <a:ext cx="73661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Carbon cycle showing </a:t>
            </a:r>
            <a:r>
              <a:rPr lang="en-US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approximate</a:t>
            </a: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 amounts, fluxes and </a:t>
            </a:r>
            <a:r>
              <a:rPr lang="en-U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13</a:t>
            </a: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C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values of different reservoirs.  Abundances are given in  (10</a:t>
            </a:r>
            <a:r>
              <a:rPr lang="en-US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15</a:t>
            </a: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g)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991" y="4876800"/>
            <a:ext cx="3891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Carbonate sedimentary rocks (60,000)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C = 0 to -1</a:t>
            </a:r>
          </a:p>
          <a:p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51970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376535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24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C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in the Carbonate 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Rock Record</a:t>
            </a:r>
            <a:endParaRPr 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0" y="0"/>
            <a:ext cx="39292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</a:rPr>
              <a:t>Standards Vary</a:t>
            </a:r>
          </a:p>
        </p:txBody>
      </p:sp>
      <p:pic>
        <p:nvPicPr>
          <p:cNvPr id="2" name="Picture 1" descr="ISOTOPE STAND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7798"/>
            <a:ext cx="9144000" cy="6248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67800" y="0"/>
            <a:ext cx="381000" cy="7162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5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57200"/>
            <a:ext cx="8153400" cy="2667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δ</a:t>
            </a:r>
            <a:r>
              <a:rPr lang="en-US" sz="2000" b="1" baseline="30000" dirty="0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13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C is sensitive to </a:t>
            </a:r>
            <a:r>
              <a:rPr lang="en-US" sz="2000" b="1" dirty="0" err="1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paleoenvironmental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 changes </a:t>
            </a:r>
          </a:p>
          <a:p>
            <a:pPr lvl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		-  biological productivity</a:t>
            </a:r>
          </a:p>
          <a:p>
            <a:pPr lvl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		-  ocean circulation</a:t>
            </a:r>
          </a:p>
          <a:p>
            <a:pPr lvl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Helvetica"/>
                <a:ea typeface="MS PGothic" charset="0"/>
                <a:cs typeface="Helvetica"/>
              </a:rPr>
              <a:t>		-  organic carbon burial</a:t>
            </a:r>
          </a:p>
          <a:p>
            <a:pPr lvl="1">
              <a:buFontTx/>
              <a:buNone/>
            </a:pPr>
            <a:endParaRPr lang="en-US" sz="2600" b="1" dirty="0">
              <a:solidFill>
                <a:srgbClr val="000000"/>
              </a:solidFill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514600"/>
            <a:ext cx="2133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Decreased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biological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productivity</a:t>
            </a: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Increased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mixing or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upwelling</a:t>
            </a: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Increased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weathering of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organic</a:t>
            </a: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   carbon </a:t>
            </a:r>
            <a:endParaRPr lang="en-US" sz="20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eaLnBrk="1" hangingPunct="1"/>
            <a:endParaRPr lang="en-US" b="1" dirty="0">
              <a:latin typeface="Helvetica"/>
              <a:cs typeface="Helvetica"/>
            </a:endParaRPr>
          </a:p>
          <a:p>
            <a:pPr eaLnBrk="1" hangingPunct="1"/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1828800" cy="2814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2133600" y="5521326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Negative shift =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Depleted in </a:t>
            </a:r>
            <a:r>
              <a:rPr lang="en-US" b="1" baseline="30000" dirty="0">
                <a:solidFill>
                  <a:srgbClr val="000000"/>
                </a:solidFill>
                <a:latin typeface="Arial" charset="0"/>
              </a:rPr>
              <a:t>13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8" name="Freeform 7"/>
          <p:cNvSpPr/>
          <p:nvPr/>
        </p:nvSpPr>
        <p:spPr>
          <a:xfrm>
            <a:off x="2743200" y="2727326"/>
            <a:ext cx="742950" cy="2032000"/>
          </a:xfrm>
          <a:custGeom>
            <a:avLst/>
            <a:gdLst>
              <a:gd name="connsiteX0" fmla="*/ 717651 w 742381"/>
              <a:gd name="connsiteY0" fmla="*/ 0 h 2032000"/>
              <a:gd name="connsiteX1" fmla="*/ 688622 w 742381"/>
              <a:gd name="connsiteY1" fmla="*/ 101600 h 2032000"/>
              <a:gd name="connsiteX2" fmla="*/ 717651 w 742381"/>
              <a:gd name="connsiteY2" fmla="*/ 145143 h 2032000"/>
              <a:gd name="connsiteX3" fmla="*/ 703137 w 742381"/>
              <a:gd name="connsiteY3" fmla="*/ 232228 h 2032000"/>
              <a:gd name="connsiteX4" fmla="*/ 674108 w 742381"/>
              <a:gd name="connsiteY4" fmla="*/ 319314 h 2032000"/>
              <a:gd name="connsiteX5" fmla="*/ 674108 w 742381"/>
              <a:gd name="connsiteY5" fmla="*/ 522514 h 2032000"/>
              <a:gd name="connsiteX6" fmla="*/ 659594 w 742381"/>
              <a:gd name="connsiteY6" fmla="*/ 624114 h 2032000"/>
              <a:gd name="connsiteX7" fmla="*/ 616051 w 742381"/>
              <a:gd name="connsiteY7" fmla="*/ 725714 h 2032000"/>
              <a:gd name="connsiteX8" fmla="*/ 572508 w 742381"/>
              <a:gd name="connsiteY8" fmla="*/ 754743 h 2032000"/>
              <a:gd name="connsiteX9" fmla="*/ 499937 w 742381"/>
              <a:gd name="connsiteY9" fmla="*/ 841828 h 2032000"/>
              <a:gd name="connsiteX10" fmla="*/ 456394 w 742381"/>
              <a:gd name="connsiteY10" fmla="*/ 856343 h 2032000"/>
              <a:gd name="connsiteX11" fmla="*/ 325765 w 742381"/>
              <a:gd name="connsiteY11" fmla="*/ 914400 h 2032000"/>
              <a:gd name="connsiteX12" fmla="*/ 238680 w 742381"/>
              <a:gd name="connsiteY12" fmla="*/ 943428 h 2032000"/>
              <a:gd name="connsiteX13" fmla="*/ 137080 w 742381"/>
              <a:gd name="connsiteY13" fmla="*/ 972457 h 2032000"/>
              <a:gd name="connsiteX14" fmla="*/ 6451 w 742381"/>
              <a:gd name="connsiteY14" fmla="*/ 986971 h 2032000"/>
              <a:gd name="connsiteX15" fmla="*/ 64508 w 742381"/>
              <a:gd name="connsiteY15" fmla="*/ 1016000 h 2032000"/>
              <a:gd name="connsiteX16" fmla="*/ 108051 w 742381"/>
              <a:gd name="connsiteY16" fmla="*/ 1030514 h 2032000"/>
              <a:gd name="connsiteX17" fmla="*/ 151594 w 742381"/>
              <a:gd name="connsiteY17" fmla="*/ 1016000 h 2032000"/>
              <a:gd name="connsiteX18" fmla="*/ 238680 w 742381"/>
              <a:gd name="connsiteY18" fmla="*/ 1016000 h 2032000"/>
              <a:gd name="connsiteX19" fmla="*/ 325765 w 742381"/>
              <a:gd name="connsiteY19" fmla="*/ 1030514 h 2032000"/>
              <a:gd name="connsiteX20" fmla="*/ 412851 w 742381"/>
              <a:gd name="connsiteY20" fmla="*/ 1059543 h 2032000"/>
              <a:gd name="connsiteX21" fmla="*/ 470908 w 742381"/>
              <a:gd name="connsiteY21" fmla="*/ 1074057 h 2032000"/>
              <a:gd name="connsiteX22" fmla="*/ 557994 w 742381"/>
              <a:gd name="connsiteY22" fmla="*/ 1103086 h 2032000"/>
              <a:gd name="connsiteX23" fmla="*/ 688622 w 742381"/>
              <a:gd name="connsiteY23" fmla="*/ 1132114 h 2032000"/>
              <a:gd name="connsiteX24" fmla="*/ 674108 w 742381"/>
              <a:gd name="connsiteY24" fmla="*/ 1204686 h 2032000"/>
              <a:gd name="connsiteX25" fmla="*/ 703137 w 742381"/>
              <a:gd name="connsiteY25" fmla="*/ 1320800 h 2032000"/>
              <a:gd name="connsiteX26" fmla="*/ 674108 w 742381"/>
              <a:gd name="connsiteY26" fmla="*/ 1422400 h 2032000"/>
              <a:gd name="connsiteX27" fmla="*/ 688622 w 742381"/>
              <a:gd name="connsiteY27" fmla="*/ 1567543 h 2032000"/>
              <a:gd name="connsiteX28" fmla="*/ 674108 w 742381"/>
              <a:gd name="connsiteY28" fmla="*/ 1625600 h 2032000"/>
              <a:gd name="connsiteX29" fmla="*/ 645080 w 742381"/>
              <a:gd name="connsiteY29" fmla="*/ 1712686 h 2032000"/>
              <a:gd name="connsiteX30" fmla="*/ 659594 w 742381"/>
              <a:gd name="connsiteY30" fmla="*/ 1770743 h 2032000"/>
              <a:gd name="connsiteX31" fmla="*/ 645080 w 742381"/>
              <a:gd name="connsiteY31" fmla="*/ 2002971 h 2032000"/>
              <a:gd name="connsiteX32" fmla="*/ 645080 w 742381"/>
              <a:gd name="connsiteY32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42381" h="2032000">
                <a:moveTo>
                  <a:pt x="717651" y="0"/>
                </a:moveTo>
                <a:cubicBezTo>
                  <a:pt x="712205" y="16338"/>
                  <a:pt x="686800" y="88845"/>
                  <a:pt x="688622" y="101600"/>
                </a:cubicBezTo>
                <a:cubicBezTo>
                  <a:pt x="691089" y="118869"/>
                  <a:pt x="707975" y="130629"/>
                  <a:pt x="717651" y="145143"/>
                </a:cubicBezTo>
                <a:cubicBezTo>
                  <a:pt x="742381" y="219336"/>
                  <a:pt x="735292" y="159878"/>
                  <a:pt x="703137" y="232228"/>
                </a:cubicBezTo>
                <a:cubicBezTo>
                  <a:pt x="690710" y="260190"/>
                  <a:pt x="674108" y="319314"/>
                  <a:pt x="674108" y="319314"/>
                </a:cubicBezTo>
                <a:cubicBezTo>
                  <a:pt x="694527" y="441830"/>
                  <a:pt x="692945" y="381235"/>
                  <a:pt x="674108" y="522514"/>
                </a:cubicBezTo>
                <a:cubicBezTo>
                  <a:pt x="669587" y="556424"/>
                  <a:pt x="665714" y="590455"/>
                  <a:pt x="659594" y="624114"/>
                </a:cubicBezTo>
                <a:cubicBezTo>
                  <a:pt x="652192" y="664828"/>
                  <a:pt x="646227" y="695538"/>
                  <a:pt x="616051" y="725714"/>
                </a:cubicBezTo>
                <a:cubicBezTo>
                  <a:pt x="603716" y="738049"/>
                  <a:pt x="587022" y="745067"/>
                  <a:pt x="572508" y="754743"/>
                </a:cubicBezTo>
                <a:cubicBezTo>
                  <a:pt x="551087" y="786875"/>
                  <a:pt x="533466" y="819475"/>
                  <a:pt x="499937" y="841828"/>
                </a:cubicBezTo>
                <a:cubicBezTo>
                  <a:pt x="487207" y="850315"/>
                  <a:pt x="470078" y="849501"/>
                  <a:pt x="456394" y="856343"/>
                </a:cubicBezTo>
                <a:cubicBezTo>
                  <a:pt x="318396" y="925342"/>
                  <a:pt x="550427" y="839513"/>
                  <a:pt x="325765" y="914400"/>
                </a:cubicBezTo>
                <a:lnTo>
                  <a:pt x="238680" y="943428"/>
                </a:lnTo>
                <a:cubicBezTo>
                  <a:pt x="206161" y="954268"/>
                  <a:pt x="170933" y="967249"/>
                  <a:pt x="137080" y="972457"/>
                </a:cubicBezTo>
                <a:cubicBezTo>
                  <a:pt x="93778" y="979119"/>
                  <a:pt x="49994" y="982133"/>
                  <a:pt x="6451" y="986971"/>
                </a:cubicBezTo>
                <a:cubicBezTo>
                  <a:pt x="32254" y="1064380"/>
                  <a:pt x="0" y="1016000"/>
                  <a:pt x="64508" y="1016000"/>
                </a:cubicBezTo>
                <a:cubicBezTo>
                  <a:pt x="79807" y="1016000"/>
                  <a:pt x="93537" y="1025676"/>
                  <a:pt x="108051" y="1030514"/>
                </a:cubicBezTo>
                <a:cubicBezTo>
                  <a:pt x="122565" y="1025676"/>
                  <a:pt x="136295" y="1016000"/>
                  <a:pt x="151594" y="1016000"/>
                </a:cubicBezTo>
                <a:cubicBezTo>
                  <a:pt x="267709" y="1016000"/>
                  <a:pt x="122565" y="1054704"/>
                  <a:pt x="238680" y="1016000"/>
                </a:cubicBezTo>
                <a:cubicBezTo>
                  <a:pt x="267708" y="1020838"/>
                  <a:pt x="297215" y="1023376"/>
                  <a:pt x="325765" y="1030514"/>
                </a:cubicBezTo>
                <a:cubicBezTo>
                  <a:pt x="355450" y="1037935"/>
                  <a:pt x="383166" y="1052122"/>
                  <a:pt x="412851" y="1059543"/>
                </a:cubicBezTo>
                <a:cubicBezTo>
                  <a:pt x="432203" y="1064381"/>
                  <a:pt x="451801" y="1068325"/>
                  <a:pt x="470908" y="1074057"/>
                </a:cubicBezTo>
                <a:cubicBezTo>
                  <a:pt x="500216" y="1082850"/>
                  <a:pt x="528309" y="1095665"/>
                  <a:pt x="557994" y="1103086"/>
                </a:cubicBezTo>
                <a:cubicBezTo>
                  <a:pt x="639984" y="1123583"/>
                  <a:pt x="596490" y="1113688"/>
                  <a:pt x="688622" y="1132114"/>
                </a:cubicBezTo>
                <a:cubicBezTo>
                  <a:pt x="683784" y="1156305"/>
                  <a:pt x="674108" y="1180016"/>
                  <a:pt x="674108" y="1204686"/>
                </a:cubicBezTo>
                <a:cubicBezTo>
                  <a:pt x="674108" y="1239719"/>
                  <a:pt x="691683" y="1286439"/>
                  <a:pt x="703137" y="1320800"/>
                </a:cubicBezTo>
                <a:cubicBezTo>
                  <a:pt x="696291" y="1341336"/>
                  <a:pt x="674108" y="1404172"/>
                  <a:pt x="674108" y="1422400"/>
                </a:cubicBezTo>
                <a:cubicBezTo>
                  <a:pt x="674108" y="1471022"/>
                  <a:pt x="683784" y="1519162"/>
                  <a:pt x="688622" y="1567543"/>
                </a:cubicBezTo>
                <a:cubicBezTo>
                  <a:pt x="683784" y="1586895"/>
                  <a:pt x="679840" y="1606493"/>
                  <a:pt x="674108" y="1625600"/>
                </a:cubicBezTo>
                <a:cubicBezTo>
                  <a:pt x="665316" y="1654908"/>
                  <a:pt x="645080" y="1712686"/>
                  <a:pt x="645080" y="1712686"/>
                </a:cubicBezTo>
                <a:cubicBezTo>
                  <a:pt x="649918" y="1732038"/>
                  <a:pt x="659594" y="1750795"/>
                  <a:pt x="659594" y="1770743"/>
                </a:cubicBezTo>
                <a:cubicBezTo>
                  <a:pt x="659594" y="1848303"/>
                  <a:pt x="649382" y="1925530"/>
                  <a:pt x="645080" y="2002971"/>
                </a:cubicBezTo>
                <a:cubicBezTo>
                  <a:pt x="644543" y="2012632"/>
                  <a:pt x="645080" y="2022324"/>
                  <a:pt x="645080" y="2032000"/>
                </a:cubicBezTo>
              </a:path>
            </a:pathLst>
          </a:cu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82863"/>
            <a:ext cx="18288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191000" y="5526088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Helvetica"/>
                <a:cs typeface="Helvetica"/>
              </a:rPr>
              <a:t>Positive shift = </a:t>
            </a:r>
            <a:br>
              <a:rPr lang="en-US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b="1" dirty="0">
                <a:solidFill>
                  <a:schemeClr val="bg1"/>
                </a:solidFill>
                <a:latin typeface="Helvetica"/>
                <a:cs typeface="Helvetica"/>
              </a:rPr>
              <a:t>Enriched in </a:t>
            </a:r>
            <a:r>
              <a:rPr lang="en-US" b="1" baseline="30000" dirty="0">
                <a:solidFill>
                  <a:schemeClr val="bg1"/>
                </a:solidFill>
                <a:latin typeface="Helvetica"/>
                <a:cs typeface="Helvetica"/>
              </a:rPr>
              <a:t>13</a:t>
            </a:r>
            <a:r>
              <a:rPr lang="en-US" b="1" dirty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</a:p>
        </p:txBody>
      </p:sp>
      <p:sp>
        <p:nvSpPr>
          <p:cNvPr id="11" name="Freeform 10"/>
          <p:cNvSpPr/>
          <p:nvPr/>
        </p:nvSpPr>
        <p:spPr>
          <a:xfrm>
            <a:off x="5029200" y="2744788"/>
            <a:ext cx="779463" cy="1979612"/>
          </a:xfrm>
          <a:custGeom>
            <a:avLst/>
            <a:gdLst>
              <a:gd name="connsiteX0" fmla="*/ 97241 w 779412"/>
              <a:gd name="connsiteY0" fmla="*/ 0 h 1978687"/>
              <a:gd name="connsiteX1" fmla="*/ 53698 w 779412"/>
              <a:gd name="connsiteY1" fmla="*/ 14515 h 1978687"/>
              <a:gd name="connsiteX2" fmla="*/ 53698 w 779412"/>
              <a:gd name="connsiteY2" fmla="*/ 145143 h 1978687"/>
              <a:gd name="connsiteX3" fmla="*/ 68212 w 779412"/>
              <a:gd name="connsiteY3" fmla="*/ 319315 h 1978687"/>
              <a:gd name="connsiteX4" fmla="*/ 97241 w 779412"/>
              <a:gd name="connsiteY4" fmla="*/ 566057 h 1978687"/>
              <a:gd name="connsiteX5" fmla="*/ 126269 w 779412"/>
              <a:gd name="connsiteY5" fmla="*/ 609600 h 1978687"/>
              <a:gd name="connsiteX6" fmla="*/ 169812 w 779412"/>
              <a:gd name="connsiteY6" fmla="*/ 624115 h 1978687"/>
              <a:gd name="connsiteX7" fmla="*/ 358498 w 779412"/>
              <a:gd name="connsiteY7" fmla="*/ 609600 h 1978687"/>
              <a:gd name="connsiteX8" fmla="*/ 402041 w 779412"/>
              <a:gd name="connsiteY8" fmla="*/ 624115 h 1978687"/>
              <a:gd name="connsiteX9" fmla="*/ 518155 w 779412"/>
              <a:gd name="connsiteY9" fmla="*/ 638629 h 1978687"/>
              <a:gd name="connsiteX10" fmla="*/ 576212 w 779412"/>
              <a:gd name="connsiteY10" fmla="*/ 653143 h 1978687"/>
              <a:gd name="connsiteX11" fmla="*/ 663298 w 779412"/>
              <a:gd name="connsiteY11" fmla="*/ 682172 h 1978687"/>
              <a:gd name="connsiteX12" fmla="*/ 779412 w 779412"/>
              <a:gd name="connsiteY12" fmla="*/ 696686 h 1978687"/>
              <a:gd name="connsiteX13" fmla="*/ 619755 w 779412"/>
              <a:gd name="connsiteY13" fmla="*/ 711200 h 1978687"/>
              <a:gd name="connsiteX14" fmla="*/ 532669 w 779412"/>
              <a:gd name="connsiteY14" fmla="*/ 740229 h 1978687"/>
              <a:gd name="connsiteX15" fmla="*/ 489127 w 779412"/>
              <a:gd name="connsiteY15" fmla="*/ 769257 h 1978687"/>
              <a:gd name="connsiteX16" fmla="*/ 373012 w 779412"/>
              <a:gd name="connsiteY16" fmla="*/ 798286 h 1978687"/>
              <a:gd name="connsiteX17" fmla="*/ 329469 w 779412"/>
              <a:gd name="connsiteY17" fmla="*/ 812800 h 1978687"/>
              <a:gd name="connsiteX18" fmla="*/ 271412 w 779412"/>
              <a:gd name="connsiteY18" fmla="*/ 827315 h 1978687"/>
              <a:gd name="connsiteX19" fmla="*/ 271412 w 779412"/>
              <a:gd name="connsiteY19" fmla="*/ 885372 h 1978687"/>
              <a:gd name="connsiteX20" fmla="*/ 184327 w 779412"/>
              <a:gd name="connsiteY20" fmla="*/ 914400 h 1978687"/>
              <a:gd name="connsiteX21" fmla="*/ 140784 w 779412"/>
              <a:gd name="connsiteY21" fmla="*/ 928915 h 1978687"/>
              <a:gd name="connsiteX22" fmla="*/ 97241 w 779412"/>
              <a:gd name="connsiteY22" fmla="*/ 943429 h 1978687"/>
              <a:gd name="connsiteX23" fmla="*/ 53698 w 779412"/>
              <a:gd name="connsiteY23" fmla="*/ 972457 h 1978687"/>
              <a:gd name="connsiteX24" fmla="*/ 39184 w 779412"/>
              <a:gd name="connsiteY24" fmla="*/ 1016000 h 1978687"/>
              <a:gd name="connsiteX25" fmla="*/ 68212 w 779412"/>
              <a:gd name="connsiteY25" fmla="*/ 1190172 h 1978687"/>
              <a:gd name="connsiteX26" fmla="*/ 82727 w 779412"/>
              <a:gd name="connsiteY26" fmla="*/ 1291772 h 1978687"/>
              <a:gd name="connsiteX27" fmla="*/ 68212 w 779412"/>
              <a:gd name="connsiteY27" fmla="*/ 1422400 h 1978687"/>
              <a:gd name="connsiteX28" fmla="*/ 53698 w 779412"/>
              <a:gd name="connsiteY28" fmla="*/ 1465943 h 1978687"/>
              <a:gd name="connsiteX29" fmla="*/ 68212 w 779412"/>
              <a:gd name="connsiteY29" fmla="*/ 1567543 h 1978687"/>
              <a:gd name="connsiteX30" fmla="*/ 53698 w 779412"/>
              <a:gd name="connsiteY30" fmla="*/ 1625600 h 1978687"/>
              <a:gd name="connsiteX31" fmla="*/ 39184 w 779412"/>
              <a:gd name="connsiteY31" fmla="*/ 1669143 h 1978687"/>
              <a:gd name="connsiteX32" fmla="*/ 24669 w 779412"/>
              <a:gd name="connsiteY32" fmla="*/ 1814286 h 1978687"/>
              <a:gd name="connsiteX33" fmla="*/ 10155 w 779412"/>
              <a:gd name="connsiteY33" fmla="*/ 1901372 h 1978687"/>
              <a:gd name="connsiteX34" fmla="*/ 39184 w 779412"/>
              <a:gd name="connsiteY34" fmla="*/ 1973943 h 197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9412" h="1978687">
                <a:moveTo>
                  <a:pt x="97241" y="0"/>
                </a:moveTo>
                <a:cubicBezTo>
                  <a:pt x="82727" y="4838"/>
                  <a:pt x="61289" y="1231"/>
                  <a:pt x="53698" y="14515"/>
                </a:cubicBezTo>
                <a:cubicBezTo>
                  <a:pt x="21432" y="70980"/>
                  <a:pt x="37799" y="97446"/>
                  <a:pt x="53698" y="145143"/>
                </a:cubicBezTo>
                <a:cubicBezTo>
                  <a:pt x="58536" y="203200"/>
                  <a:pt x="63744" y="261228"/>
                  <a:pt x="68212" y="319315"/>
                </a:cubicBezTo>
                <a:cubicBezTo>
                  <a:pt x="70714" y="351839"/>
                  <a:pt x="64205" y="499985"/>
                  <a:pt x="97241" y="566057"/>
                </a:cubicBezTo>
                <a:cubicBezTo>
                  <a:pt x="105042" y="581659"/>
                  <a:pt x="112648" y="598703"/>
                  <a:pt x="126269" y="609600"/>
                </a:cubicBezTo>
                <a:cubicBezTo>
                  <a:pt x="138216" y="619158"/>
                  <a:pt x="155298" y="619277"/>
                  <a:pt x="169812" y="624115"/>
                </a:cubicBezTo>
                <a:cubicBezTo>
                  <a:pt x="232707" y="619277"/>
                  <a:pt x="295417" y="609600"/>
                  <a:pt x="358498" y="609600"/>
                </a:cubicBezTo>
                <a:cubicBezTo>
                  <a:pt x="373798" y="609600"/>
                  <a:pt x="386988" y="621378"/>
                  <a:pt x="402041" y="624115"/>
                </a:cubicBezTo>
                <a:cubicBezTo>
                  <a:pt x="440418" y="631093"/>
                  <a:pt x="479680" y="632217"/>
                  <a:pt x="518155" y="638629"/>
                </a:cubicBezTo>
                <a:cubicBezTo>
                  <a:pt x="537832" y="641908"/>
                  <a:pt x="557105" y="647411"/>
                  <a:pt x="576212" y="653143"/>
                </a:cubicBezTo>
                <a:cubicBezTo>
                  <a:pt x="605520" y="661936"/>
                  <a:pt x="632935" y="678377"/>
                  <a:pt x="663298" y="682172"/>
                </a:cubicBezTo>
                <a:lnTo>
                  <a:pt x="779412" y="696686"/>
                </a:lnTo>
                <a:cubicBezTo>
                  <a:pt x="668923" y="733516"/>
                  <a:pt x="722331" y="731716"/>
                  <a:pt x="619755" y="711200"/>
                </a:cubicBezTo>
                <a:cubicBezTo>
                  <a:pt x="590726" y="720876"/>
                  <a:pt x="558129" y="723256"/>
                  <a:pt x="532669" y="740229"/>
                </a:cubicBezTo>
                <a:cubicBezTo>
                  <a:pt x="518155" y="749905"/>
                  <a:pt x="504729" y="761456"/>
                  <a:pt x="489127" y="769257"/>
                </a:cubicBezTo>
                <a:cubicBezTo>
                  <a:pt x="455945" y="785848"/>
                  <a:pt x="406142" y="790004"/>
                  <a:pt x="373012" y="798286"/>
                </a:cubicBezTo>
                <a:cubicBezTo>
                  <a:pt x="358169" y="801997"/>
                  <a:pt x="344180" y="808597"/>
                  <a:pt x="329469" y="812800"/>
                </a:cubicBezTo>
                <a:cubicBezTo>
                  <a:pt x="310289" y="818280"/>
                  <a:pt x="290764" y="822477"/>
                  <a:pt x="271412" y="827315"/>
                </a:cubicBezTo>
                <a:cubicBezTo>
                  <a:pt x="314169" y="841567"/>
                  <a:pt x="352954" y="840071"/>
                  <a:pt x="271412" y="885372"/>
                </a:cubicBezTo>
                <a:cubicBezTo>
                  <a:pt x="244664" y="900232"/>
                  <a:pt x="213355" y="904724"/>
                  <a:pt x="184327" y="914400"/>
                </a:cubicBezTo>
                <a:lnTo>
                  <a:pt x="140784" y="928915"/>
                </a:lnTo>
                <a:cubicBezTo>
                  <a:pt x="126270" y="933753"/>
                  <a:pt x="109971" y="934943"/>
                  <a:pt x="97241" y="943429"/>
                </a:cubicBezTo>
                <a:lnTo>
                  <a:pt x="53698" y="972457"/>
                </a:lnTo>
                <a:cubicBezTo>
                  <a:pt x="48860" y="986971"/>
                  <a:pt x="39184" y="1000701"/>
                  <a:pt x="39184" y="1016000"/>
                </a:cubicBezTo>
                <a:cubicBezTo>
                  <a:pt x="39184" y="1128787"/>
                  <a:pt x="52926" y="1106098"/>
                  <a:pt x="68212" y="1190172"/>
                </a:cubicBezTo>
                <a:cubicBezTo>
                  <a:pt x="74332" y="1223831"/>
                  <a:pt x="77889" y="1257905"/>
                  <a:pt x="82727" y="1291772"/>
                </a:cubicBezTo>
                <a:cubicBezTo>
                  <a:pt x="77889" y="1335315"/>
                  <a:pt x="75415" y="1379185"/>
                  <a:pt x="68212" y="1422400"/>
                </a:cubicBezTo>
                <a:cubicBezTo>
                  <a:pt x="65697" y="1437491"/>
                  <a:pt x="53698" y="1450644"/>
                  <a:pt x="53698" y="1465943"/>
                </a:cubicBezTo>
                <a:cubicBezTo>
                  <a:pt x="53698" y="1500153"/>
                  <a:pt x="63374" y="1533676"/>
                  <a:pt x="68212" y="1567543"/>
                </a:cubicBezTo>
                <a:cubicBezTo>
                  <a:pt x="63374" y="1586895"/>
                  <a:pt x="59178" y="1606420"/>
                  <a:pt x="53698" y="1625600"/>
                </a:cubicBezTo>
                <a:cubicBezTo>
                  <a:pt x="49495" y="1640311"/>
                  <a:pt x="41510" y="1654021"/>
                  <a:pt x="39184" y="1669143"/>
                </a:cubicBezTo>
                <a:cubicBezTo>
                  <a:pt x="31791" y="1717200"/>
                  <a:pt x="30700" y="1766039"/>
                  <a:pt x="24669" y="1814286"/>
                </a:cubicBezTo>
                <a:cubicBezTo>
                  <a:pt x="21019" y="1843488"/>
                  <a:pt x="14993" y="1872343"/>
                  <a:pt x="10155" y="1901372"/>
                </a:cubicBezTo>
                <a:cubicBezTo>
                  <a:pt x="25618" y="1978687"/>
                  <a:pt x="0" y="1973943"/>
                  <a:pt x="39184" y="1973943"/>
                </a:cubicBezTo>
              </a:path>
            </a:pathLst>
          </a:custGeom>
          <a:solidFill>
            <a:schemeClr val="tx1"/>
          </a:solidFill>
          <a:ln w="666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2462748"/>
            <a:ext cx="190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Increased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biological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productivity</a:t>
            </a: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Decreased</a:t>
            </a:r>
            <a:b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ocean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circulation</a:t>
            </a: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Increased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organic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carbon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burial </a:t>
            </a:r>
          </a:p>
        </p:txBody>
      </p:sp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ig. 7.02 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0" y="0"/>
            <a:ext cx="9527540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2445" y="6138446"/>
            <a:ext cx="210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"/>
                <a:cs typeface="Helvetica"/>
              </a:rPr>
              <a:t>Sharp, 2007, Fig 7.2</a:t>
            </a:r>
            <a:endParaRPr lang="en-US" sz="1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00"/>
                </a:solidFill>
              </a:rPr>
              <a:t>EXPLAIN PLANT TYPES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ig.7.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ig 7.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09" y="0"/>
            <a:ext cx="9390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ig. 7.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63" y="-152400"/>
            <a:ext cx="957706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ig 7.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1430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ig.7.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9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Fig.7,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76200"/>
            <a:ext cx="97536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8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5080" y="-508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sz="4800" baseline="30000" dirty="0" smtClean="0"/>
              <a:t>                   12</a:t>
            </a:r>
            <a:r>
              <a:rPr lang="en-US" sz="4800" dirty="0" smtClean="0"/>
              <a:t>C</a:t>
            </a:r>
            <a:r>
              <a:rPr lang="en-US" sz="4800" dirty="0"/>
              <a:t> </a:t>
            </a:r>
            <a:r>
              <a:rPr lang="en-US" sz="4800" dirty="0" smtClean="0"/>
              <a:t>   </a:t>
            </a:r>
            <a:r>
              <a:rPr lang="en-US" sz="4800" dirty="0"/>
              <a:t>	</a:t>
            </a:r>
            <a:r>
              <a:rPr lang="en-US" sz="4800" dirty="0" smtClean="0"/>
              <a:t>  98.89</a:t>
            </a:r>
            <a:r>
              <a:rPr lang="en-US" sz="4800" dirty="0">
                <a:cs typeface="Times New Roman" charset="0"/>
              </a:rPr>
              <a:t>‰</a:t>
            </a:r>
            <a:endParaRPr lang="en-US" sz="4800" dirty="0"/>
          </a:p>
          <a:p>
            <a:pPr eaLnBrk="1" hangingPunct="1"/>
            <a:r>
              <a:rPr lang="en-US" sz="4800" baseline="30000" dirty="0" smtClean="0"/>
              <a:t>                   13</a:t>
            </a:r>
            <a:r>
              <a:rPr lang="en-US" sz="4800" dirty="0" smtClean="0"/>
              <a:t>C</a:t>
            </a:r>
            <a:r>
              <a:rPr lang="en-US" sz="4800" dirty="0"/>
              <a:t>	</a:t>
            </a:r>
            <a:r>
              <a:rPr lang="en-US" sz="4800" dirty="0" smtClean="0"/>
              <a:t>          1.11</a:t>
            </a:r>
            <a:r>
              <a:rPr lang="en-US" sz="4800" dirty="0">
                <a:cs typeface="Times New Roman" charset="0"/>
              </a:rPr>
              <a:t>‰</a:t>
            </a:r>
            <a:endParaRPr lang="en-US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3 basic, fairly stable isotopes of Carbon, C</a:t>
            </a:r>
            <a:r>
              <a:rPr lang="en-US" sz="2400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12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, C</a:t>
            </a:r>
            <a:r>
              <a:rPr lang="en-US" sz="2400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13</a:t>
            </a:r>
            <a: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2400" b="1" baseline="30000" dirty="0">
                <a:solidFill>
                  <a:schemeClr val="bg1"/>
                </a:solidFill>
                <a:latin typeface="Helvetica"/>
                <a:cs typeface="Helvetica"/>
              </a:rPr>
              <a:t>14 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C</a:t>
            </a:r>
            <a:r>
              <a:rPr lang="en-US" sz="2400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14 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is present only in trace amounts &amp; breaks down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to N</a:t>
            </a:r>
            <a:r>
              <a:rPr lang="en-US" sz="2400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14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over time, leaving only 2 stable isotopes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1073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2 basic isotopes of stable Carbon, C</a:t>
            </a:r>
            <a:r>
              <a:rPr lang="en-US" sz="2000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12</a:t>
            </a:r>
            <a:r>
              <a:rPr lang="en-US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 and C</a:t>
            </a:r>
            <a:r>
              <a:rPr lang="en-US" sz="2000" b="1" baseline="30000" dirty="0" smtClean="0">
                <a:solidFill>
                  <a:schemeClr val="bg1"/>
                </a:solidFill>
                <a:latin typeface="Helvetica"/>
                <a:cs typeface="Helvetica"/>
              </a:rPr>
              <a:t>13  </a:t>
            </a:r>
            <a:r>
              <a:rPr lang="en-US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isotopes</a:t>
            </a:r>
            <a:endParaRPr lang="en-US" sz="2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832" y="1809690"/>
            <a:ext cx="705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Carbon exists in oxidized, elemental and reduced forms.</a:t>
            </a:r>
            <a:endParaRPr lang="en-US" sz="20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86946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70104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2 basic isotopes of stable Carbon, C</a:t>
            </a:r>
            <a:r>
              <a:rPr lang="en-US" sz="2000" b="1" baseline="30000" dirty="0">
                <a:solidFill>
                  <a:schemeClr val="accent5"/>
                </a:solidFill>
                <a:latin typeface="Helvetica"/>
                <a:cs typeface="Helvetica"/>
              </a:rPr>
              <a:t>12</a:t>
            </a:r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 and C</a:t>
            </a:r>
            <a:r>
              <a:rPr lang="en-US" sz="2000" b="1" baseline="30000" dirty="0">
                <a:solidFill>
                  <a:schemeClr val="accent5"/>
                </a:solidFill>
                <a:latin typeface="Helvetica"/>
                <a:cs typeface="Helvetica"/>
              </a:rPr>
              <a:t>13  </a:t>
            </a:r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isotopes</a:t>
            </a:r>
          </a:p>
          <a:p>
            <a:endParaRPr lang="en-US" sz="2000" b="1" baseline="30000" dirty="0">
              <a:solidFill>
                <a:srgbClr val="8D878B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832" y="1809690"/>
            <a:ext cx="705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D878B"/>
                </a:solidFill>
                <a:latin typeface="Helvetica"/>
                <a:cs typeface="Helvetica"/>
              </a:rPr>
              <a:t>Carbon exists in oxidized, elemental and reduced forms.</a:t>
            </a:r>
            <a:endParaRPr lang="en-US" sz="2000" b="1" dirty="0">
              <a:solidFill>
                <a:srgbClr val="8D878B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376" y="2489537"/>
            <a:ext cx="7382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As in the case of almost all compounds, the heavy isotope, 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C</a:t>
            </a:r>
            <a:r>
              <a:rPr lang="en-US" sz="2000" b="1" baseline="30000" dirty="0">
                <a:solidFill>
                  <a:srgbClr val="000000"/>
                </a:solidFill>
                <a:latin typeface="Helvetica"/>
                <a:cs typeface="Helvetica"/>
              </a:rPr>
              <a:t>13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  becomes concentrated in the more oxidized forms.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86946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51697"/>
            <a:ext cx="70104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2 basic isotopes of stable Carbon, C</a:t>
            </a:r>
            <a:r>
              <a:rPr lang="en-US" sz="2000" b="1" baseline="30000" dirty="0">
                <a:solidFill>
                  <a:schemeClr val="accent5"/>
                </a:solidFill>
                <a:latin typeface="Helvetica"/>
                <a:cs typeface="Helvetica"/>
              </a:rPr>
              <a:t>12</a:t>
            </a:r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 and C</a:t>
            </a:r>
            <a:r>
              <a:rPr lang="en-US" sz="2000" b="1" baseline="30000" dirty="0">
                <a:solidFill>
                  <a:schemeClr val="accent5"/>
                </a:solidFill>
                <a:latin typeface="Helvetica"/>
                <a:cs typeface="Helvetica"/>
              </a:rPr>
              <a:t>13  </a:t>
            </a:r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isotopes</a:t>
            </a:r>
          </a:p>
          <a:p>
            <a:endParaRPr lang="en-US" sz="2000" b="1" baseline="30000" dirty="0">
              <a:solidFill>
                <a:srgbClr val="8D878B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832" y="1770787"/>
            <a:ext cx="705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D878B"/>
                </a:solidFill>
                <a:latin typeface="Helvetica"/>
                <a:cs typeface="Helvetica"/>
              </a:rPr>
              <a:t>Carbon exists in oxidized, elemental and reduced forms.</a:t>
            </a:r>
            <a:endParaRPr lang="en-US" sz="2000" b="1" dirty="0">
              <a:solidFill>
                <a:srgbClr val="8D878B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376" y="2478613"/>
            <a:ext cx="7382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As in the case of almost all compounds, the heavy isotope, </a:t>
            </a:r>
          </a:p>
          <a:p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C</a:t>
            </a:r>
            <a:r>
              <a:rPr lang="en-US" sz="2000" b="1" baseline="30000" dirty="0">
                <a:solidFill>
                  <a:srgbClr val="8D878B"/>
                </a:solidFill>
                <a:latin typeface="Helvetica"/>
                <a:cs typeface="Helvetica"/>
              </a:rPr>
              <a:t>13</a:t>
            </a:r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  becomes concentrated in the more oxidized forms.</a:t>
            </a:r>
          </a:p>
          <a:p>
            <a:endParaRPr lang="en-US" sz="2000" dirty="0">
              <a:solidFill>
                <a:srgbClr val="8D878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553361"/>
            <a:ext cx="7391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The metabolic reduction of carbon (into organics) strongly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partitions the 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C</a:t>
            </a:r>
            <a:r>
              <a:rPr lang="en-US" sz="2000" b="1" baseline="30000" dirty="0" smtClean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concentrates the C</a:t>
            </a:r>
            <a:r>
              <a:rPr lang="en-US" sz="2000" b="1" baseline="30000" dirty="0">
                <a:solidFill>
                  <a:srgbClr val="000000"/>
                </a:solidFill>
                <a:latin typeface="Helvetica"/>
                <a:cs typeface="Helvetica"/>
              </a:rPr>
              <a:t>12</a:t>
            </a:r>
            <a:r>
              <a:rPr lang="en-US" sz="2000" b="1" dirty="0">
                <a:solidFill>
                  <a:srgbClr val="000000"/>
                </a:solidFill>
                <a:latin typeface="Helvetica"/>
                <a:cs typeface="Helvetica"/>
              </a:rPr>
              <a:t> in the organics.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86946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5080" y="-508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51697"/>
            <a:ext cx="7543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2 basic isotopes of stable Carbon, C</a:t>
            </a:r>
            <a:r>
              <a:rPr lang="en-US" sz="2000" b="1" baseline="30000" dirty="0">
                <a:solidFill>
                  <a:schemeClr val="accent5"/>
                </a:solidFill>
                <a:latin typeface="Helvetica"/>
                <a:cs typeface="Helvetica"/>
              </a:rPr>
              <a:t>12</a:t>
            </a:r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 and C</a:t>
            </a:r>
            <a:r>
              <a:rPr lang="en-US" sz="2000" b="1" baseline="30000" dirty="0">
                <a:solidFill>
                  <a:schemeClr val="accent5"/>
                </a:solidFill>
                <a:latin typeface="Helvetica"/>
                <a:cs typeface="Helvetica"/>
              </a:rPr>
              <a:t>13  </a:t>
            </a:r>
            <a:r>
              <a:rPr lang="en-US" sz="2000" b="1" dirty="0">
                <a:solidFill>
                  <a:schemeClr val="accent5"/>
                </a:solidFill>
                <a:latin typeface="Helvetica"/>
                <a:cs typeface="Helvetica"/>
              </a:rPr>
              <a:t>isotopes</a:t>
            </a:r>
          </a:p>
          <a:p>
            <a:endParaRPr lang="en-US" sz="2000" b="1" baseline="30000" dirty="0">
              <a:solidFill>
                <a:srgbClr val="8D878B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6832" y="1770787"/>
            <a:ext cx="705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D878B"/>
                </a:solidFill>
                <a:latin typeface="Helvetica"/>
                <a:cs typeface="Helvetica"/>
              </a:rPr>
              <a:t>Carbon exists in oxidized, elemental and reduced forms.</a:t>
            </a:r>
            <a:endParaRPr lang="en-US" sz="2000" b="1" dirty="0">
              <a:solidFill>
                <a:srgbClr val="8D878B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800600"/>
            <a:ext cx="71994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Assuming that most of the original C on Earth began as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volcanic CO</a:t>
            </a:r>
            <a:r>
              <a:rPr lang="en-US" sz="2000" b="1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  emissions, massive biologically  induced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reduction of carbon  led to the concomitant production of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the free oxygen (O</a:t>
            </a:r>
            <a:r>
              <a:rPr lang="en-US" sz="2000" b="1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) present in the atmosphere today.</a:t>
            </a:r>
            <a:endParaRPr lang="en-US" sz="20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376" y="2478613"/>
            <a:ext cx="7382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As in the case of almost all compounds, the heavy isotope, </a:t>
            </a:r>
          </a:p>
          <a:p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C</a:t>
            </a:r>
            <a:r>
              <a:rPr lang="en-US" sz="2000" b="1" baseline="30000" dirty="0">
                <a:solidFill>
                  <a:srgbClr val="8D878B"/>
                </a:solidFill>
                <a:latin typeface="Helvetica"/>
                <a:cs typeface="Helvetica"/>
              </a:rPr>
              <a:t>13</a:t>
            </a:r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  becomes concentrated in the more oxidized forms.</a:t>
            </a:r>
          </a:p>
          <a:p>
            <a:endParaRPr lang="en-US" sz="2000" dirty="0">
              <a:solidFill>
                <a:srgbClr val="8D878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553361"/>
            <a:ext cx="7520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The metabolic reduction of carbon (into organics) strongly</a:t>
            </a:r>
          </a:p>
          <a:p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partitions the C</a:t>
            </a:r>
            <a:r>
              <a:rPr lang="en-US" sz="2000" b="1" baseline="30000" dirty="0">
                <a:solidFill>
                  <a:srgbClr val="8D878B"/>
                </a:solidFill>
                <a:latin typeface="Helvetica"/>
                <a:cs typeface="Helvetica"/>
              </a:rPr>
              <a:t>12</a:t>
            </a:r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, leaving the C</a:t>
            </a:r>
            <a:r>
              <a:rPr lang="en-US" sz="2000" b="1" baseline="30000" dirty="0">
                <a:solidFill>
                  <a:srgbClr val="8D878B"/>
                </a:solidFill>
                <a:latin typeface="Helvetica"/>
                <a:cs typeface="Helvetica"/>
              </a:rPr>
              <a:t>13</a:t>
            </a:r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 in the more oxidized forms</a:t>
            </a:r>
          </a:p>
          <a:p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and concentrates the C</a:t>
            </a:r>
            <a:r>
              <a:rPr lang="en-US" sz="2000" b="1" baseline="30000" dirty="0">
                <a:solidFill>
                  <a:srgbClr val="8D878B"/>
                </a:solidFill>
                <a:latin typeface="Helvetica"/>
                <a:cs typeface="Helvetica"/>
              </a:rPr>
              <a:t>12</a:t>
            </a:r>
            <a:r>
              <a:rPr lang="en-US" sz="2000" b="1" dirty="0">
                <a:solidFill>
                  <a:srgbClr val="8D878B"/>
                </a:solidFill>
                <a:latin typeface="Helvetica"/>
                <a:cs typeface="Helvetica"/>
              </a:rPr>
              <a:t> in the organics.</a:t>
            </a:r>
          </a:p>
          <a:p>
            <a:endParaRPr lang="en-US" sz="2000" dirty="0">
              <a:solidFill>
                <a:srgbClr val="8D87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28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840" y="1143000"/>
            <a:ext cx="740078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PRESENT (LATE ARCHEAN ONWARD) AND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MOST COMMON </a:t>
            </a:r>
            <a: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  <a:t>BIOLOGICAL 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CARBON CYCLE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INVOLVES THE UTILIZATION OF CO</a:t>
            </a:r>
            <a:r>
              <a:rPr lang="en-US" sz="2400" b="1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TO</a:t>
            </a:r>
            <a:r>
              <a:rPr lang="en-US" sz="2400" b="1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MAKE ORGANIC MATTER</a:t>
            </a:r>
          </a:p>
          <a:p>
            <a:pPr algn="ctr"/>
            <a:endParaRPr lang="en-US" sz="2400" b="1" baseline="-250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en-US" sz="2400" b="1" baseline="-250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IT REQUIRES THE PRESENCE OF AN OXIDANT,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OR SO</a:t>
            </a:r>
            <a:r>
              <a:rPr lang="en-US" sz="2400" b="1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4</a:t>
            </a:r>
          </a:p>
          <a:p>
            <a:pPr algn="ctr"/>
            <a:endParaRPr lang="en-US" sz="2400" b="1" baseline="-250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IT IS IS DRIVEN EITHER CHEMICALLY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OR BY 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“SOLAR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POWER”</a:t>
            </a:r>
            <a:endParaRPr lang="en-US" sz="24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en-US" sz="2400" b="1" baseline="-250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AND CONVERTS THE CO</a:t>
            </a:r>
            <a:r>
              <a:rPr lang="en-US" sz="2400" b="1" baseline="-25000" dirty="0" smtClean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TO ORGANIC MATTER </a:t>
            </a:r>
            <a:endParaRPr lang="en-US" sz="2400" b="1" baseline="-250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5685" y="34290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  <a:endParaRPr lang="en-US" sz="1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077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/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618" y="1524000"/>
            <a:ext cx="75329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THIS PROCESS, IS  USUALLY (BUT NOT ALWAYS)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 DRIVEN BY SOLAR ENERGY,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IN A LOW TEMPERATURE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REDUCTION OF OXIDIZED CARBON, </a:t>
            </a:r>
          </a:p>
          <a:p>
            <a:pPr algn="ctr"/>
            <a:endParaRPr lang="en-US" sz="2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PROCESSED PRIMARILY BY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PHOTOSYNTHETIC FIXATION OF CO</a:t>
            </a:r>
            <a:r>
              <a:rPr lang="en-US" sz="2400" b="1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UTILIZING THE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CALVIN CYCLE</a:t>
            </a:r>
            <a:endParaRPr 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33336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Presentation6.pot</Template>
  <TotalTime>0</TotalTime>
  <Words>784</Words>
  <Application>Microsoft Macintosh PowerPoint</Application>
  <PresentationFormat>On-screen Show (4:3)</PresentationFormat>
  <Paragraphs>188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Classic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2013-04-24T18:43:54Z</dcterms:modified>
</cp:coreProperties>
</file>